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9" r:id="rId3"/>
    <p:sldId id="376" r:id="rId4"/>
    <p:sldId id="377" r:id="rId5"/>
    <p:sldId id="378" r:id="rId6"/>
    <p:sldId id="258" r:id="rId7"/>
    <p:sldId id="259" r:id="rId8"/>
    <p:sldId id="260" r:id="rId9"/>
    <p:sldId id="261" r:id="rId10"/>
    <p:sldId id="262" r:id="rId11"/>
    <p:sldId id="279" r:id="rId12"/>
    <p:sldId id="278" r:id="rId13"/>
    <p:sldId id="263" r:id="rId14"/>
    <p:sldId id="264" r:id="rId15"/>
    <p:sldId id="271" r:id="rId16"/>
    <p:sldId id="257" r:id="rId17"/>
    <p:sldId id="265" r:id="rId18"/>
    <p:sldId id="266" r:id="rId19"/>
    <p:sldId id="267" r:id="rId20"/>
    <p:sldId id="272" r:id="rId21"/>
    <p:sldId id="268" r:id="rId22"/>
    <p:sldId id="273" r:id="rId23"/>
    <p:sldId id="274" r:id="rId24"/>
    <p:sldId id="275" r:id="rId25"/>
    <p:sldId id="276" r:id="rId26"/>
    <p:sldId id="277" r:id="rId27"/>
    <p:sldId id="27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3D9CF4-B9BC-4A74-847F-5DF8EEC7105F}" v="3" dt="2023-05-31T13:02:14.4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7" autoAdjust="0"/>
    <p:restoredTop sz="96091" autoAdjust="0"/>
  </p:normalViewPr>
  <p:slideViewPr>
    <p:cSldViewPr snapToGrid="0">
      <p:cViewPr varScale="1">
        <p:scale>
          <a:sx n="96" d="100"/>
          <a:sy n="96" d="100"/>
        </p:scale>
        <p:origin x="114" y="198"/>
      </p:cViewPr>
      <p:guideLst/>
    </p:cSldViewPr>
  </p:slideViewPr>
  <p:outlineViewPr>
    <p:cViewPr>
      <p:scale>
        <a:sx n="33" d="100"/>
        <a:sy n="33" d="100"/>
      </p:scale>
      <p:origin x="0" y="-2681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ith Casebonne" userId="fc17ed03-54f1-4f92-ae97-a54058eba7be" providerId="ADAL" clId="{91B7970D-9798-4777-B097-12B44FC9A616}"/>
    <pc:docChg chg="modSld">
      <pc:chgData name="Keith Casebonne" userId="fc17ed03-54f1-4f92-ae97-a54058eba7be" providerId="ADAL" clId="{91B7970D-9798-4777-B097-12B44FC9A616}" dt="2023-05-31T15:06:39.758" v="1" actId="962"/>
      <pc:docMkLst>
        <pc:docMk/>
      </pc:docMkLst>
      <pc:sldChg chg="modSp mod">
        <pc:chgData name="Keith Casebonne" userId="fc17ed03-54f1-4f92-ae97-a54058eba7be" providerId="ADAL" clId="{91B7970D-9798-4777-B097-12B44FC9A616}" dt="2023-05-31T15:06:39.758" v="1" actId="962"/>
        <pc:sldMkLst>
          <pc:docMk/>
          <pc:sldMk cId="2116146949" sldId="279"/>
        </pc:sldMkLst>
        <pc:picChg chg="mod">
          <ac:chgData name="Keith Casebonne" userId="fc17ed03-54f1-4f92-ae97-a54058eba7be" providerId="ADAL" clId="{91B7970D-9798-4777-B097-12B44FC9A616}" dt="2023-05-31T15:06:39.758" v="1" actId="962"/>
          <ac:picMkLst>
            <pc:docMk/>
            <pc:sldMk cId="2116146949" sldId="279"/>
            <ac:picMk id="4" creationId="{8906E4BD-C6C4-8185-2ED1-138EB7F57F24}"/>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7D90-9340-8348-B129-05583EFCC06C}"/>
              </a:ext>
            </a:extLst>
          </p:cNvPr>
          <p:cNvSpPr>
            <a:spLocks noGrp="1"/>
          </p:cNvSpPr>
          <p:nvPr>
            <p:ph type="ctrTitle"/>
          </p:nvPr>
        </p:nvSpPr>
        <p:spPr>
          <a:xfrm>
            <a:off x="6611815" y="695569"/>
            <a:ext cx="4165600" cy="2302485"/>
          </a:xfrm>
        </p:spPr>
        <p:txBody>
          <a:bodyPr anchor="b">
            <a:normAutofit/>
          </a:bodyPr>
          <a:lstStyle>
            <a:lvl1pPr algn="ctr">
              <a:lnSpc>
                <a:spcPct val="100000"/>
              </a:lnSpc>
              <a:defRPr sz="5000" b="0" i="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31900-0E68-364F-9672-8EBDF5EAE2AE}"/>
              </a:ext>
            </a:extLst>
          </p:cNvPr>
          <p:cNvSpPr>
            <a:spLocks noGrp="1"/>
          </p:cNvSpPr>
          <p:nvPr>
            <p:ph type="subTitle" idx="1" hasCustomPrompt="1"/>
          </p:nvPr>
        </p:nvSpPr>
        <p:spPr>
          <a:xfrm>
            <a:off x="6533664" y="3344130"/>
            <a:ext cx="4337540" cy="1655762"/>
          </a:xfrm>
        </p:spPr>
        <p:txBody>
          <a:bodyPr>
            <a:normAutofit/>
          </a:bodyPr>
          <a:lstStyle>
            <a:lvl1pPr marL="0" indent="0" algn="ctr">
              <a:lnSpc>
                <a:spcPct val="110000"/>
              </a:lnSpc>
              <a:buNone/>
              <a:defRPr sz="2800" b="0" i="0">
                <a:solidFill>
                  <a:schemeClr val="accent2"/>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title style</a:t>
            </a:r>
          </a:p>
        </p:txBody>
      </p:sp>
      <p:sp>
        <p:nvSpPr>
          <p:cNvPr id="4" name="Date Placeholder 3">
            <a:extLst>
              <a:ext uri="{FF2B5EF4-FFF2-40B4-BE49-F238E27FC236}">
                <a16:creationId xmlns:a16="http://schemas.microsoft.com/office/drawing/2014/main" id="{241A74CF-E932-554B-9DCB-DE78890F0E6F}"/>
              </a:ext>
            </a:extLst>
          </p:cNvPr>
          <p:cNvSpPr>
            <a:spLocks noGrp="1"/>
          </p:cNvSpPr>
          <p:nvPr>
            <p:ph type="dt" sz="half" idx="10"/>
          </p:nvPr>
        </p:nvSpPr>
        <p:spPr/>
        <p:txBody>
          <a:bodyPr/>
          <a:lstStyle/>
          <a:p>
            <a:fld id="{6FC94B80-BBFC-4FB8-AF92-618D199FD7E8}" type="datetimeFigureOut">
              <a:rPr lang="en-US" smtClean="0"/>
              <a:t>5/31/2023</a:t>
            </a:fld>
            <a:endParaRPr lang="en-US"/>
          </a:p>
        </p:txBody>
      </p:sp>
      <p:sp>
        <p:nvSpPr>
          <p:cNvPr id="5" name="Footer Placeholder 4">
            <a:extLst>
              <a:ext uri="{FF2B5EF4-FFF2-40B4-BE49-F238E27FC236}">
                <a16:creationId xmlns:a16="http://schemas.microsoft.com/office/drawing/2014/main" id="{5A010084-B64C-9D41-9639-DD2D0E4533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89F151-8865-A949-960E-4206CD9DA485}"/>
              </a:ext>
            </a:extLst>
          </p:cNvPr>
          <p:cNvSpPr>
            <a:spLocks noGrp="1"/>
          </p:cNvSpPr>
          <p:nvPr>
            <p:ph type="sldNum" sz="quarter" idx="12"/>
          </p:nvPr>
        </p:nvSpPr>
        <p:spPr/>
        <p:txBody>
          <a:bodyPr/>
          <a:lstStyle/>
          <a:p>
            <a:fld id="{0AB1E767-4ECF-4D9D-BBBF-458554614D12}" type="slidenum">
              <a:rPr lang="en-US" smtClean="0"/>
              <a:t>‹#›</a:t>
            </a:fld>
            <a:endParaRPr lang="en-US"/>
          </a:p>
        </p:txBody>
      </p:sp>
    </p:spTree>
    <p:extLst>
      <p:ext uri="{BB962C8B-B14F-4D97-AF65-F5344CB8AC3E}">
        <p14:creationId xmlns:p14="http://schemas.microsoft.com/office/powerpoint/2010/main" val="2494601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7D90-9340-8348-B129-05583EFCC06C}"/>
              </a:ext>
            </a:extLst>
          </p:cNvPr>
          <p:cNvSpPr>
            <a:spLocks noGrp="1"/>
          </p:cNvSpPr>
          <p:nvPr>
            <p:ph type="ctrTitle"/>
          </p:nvPr>
        </p:nvSpPr>
        <p:spPr>
          <a:xfrm>
            <a:off x="1906954" y="1367692"/>
            <a:ext cx="8456246" cy="1872639"/>
          </a:xfrm>
        </p:spPr>
        <p:txBody>
          <a:bodyPr anchor="b">
            <a:normAutofit/>
          </a:bodyPr>
          <a:lstStyle>
            <a:lvl1pPr algn="l">
              <a:lnSpc>
                <a:spcPct val="100000"/>
              </a:lnSpc>
              <a:defRPr sz="5000" b="0" i="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31900-0E68-364F-9672-8EBDF5EAE2AE}"/>
              </a:ext>
            </a:extLst>
          </p:cNvPr>
          <p:cNvSpPr>
            <a:spLocks noGrp="1"/>
          </p:cNvSpPr>
          <p:nvPr>
            <p:ph type="subTitle" idx="1" hasCustomPrompt="1"/>
          </p:nvPr>
        </p:nvSpPr>
        <p:spPr>
          <a:xfrm>
            <a:off x="1906954" y="3467224"/>
            <a:ext cx="7534031" cy="1423255"/>
          </a:xfrm>
        </p:spPr>
        <p:txBody>
          <a:bodyPr>
            <a:normAutofit/>
          </a:bodyPr>
          <a:lstStyle>
            <a:lvl1pPr marL="0" indent="0" algn="l">
              <a:lnSpc>
                <a:spcPct val="110000"/>
              </a:lnSpc>
              <a:buNone/>
              <a:defRPr sz="2800" b="0" i="0">
                <a:solidFill>
                  <a:schemeClr val="accent2"/>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title style</a:t>
            </a:r>
          </a:p>
        </p:txBody>
      </p:sp>
      <p:sp>
        <p:nvSpPr>
          <p:cNvPr id="4" name="Date Placeholder 3">
            <a:extLst>
              <a:ext uri="{FF2B5EF4-FFF2-40B4-BE49-F238E27FC236}">
                <a16:creationId xmlns:a16="http://schemas.microsoft.com/office/drawing/2014/main" id="{241A74CF-E932-554B-9DCB-DE78890F0E6F}"/>
              </a:ext>
            </a:extLst>
          </p:cNvPr>
          <p:cNvSpPr>
            <a:spLocks noGrp="1"/>
          </p:cNvSpPr>
          <p:nvPr>
            <p:ph type="dt" sz="half" idx="10"/>
          </p:nvPr>
        </p:nvSpPr>
        <p:spPr/>
        <p:txBody>
          <a:bodyPr/>
          <a:lstStyle/>
          <a:p>
            <a:fld id="{6FC94B80-BBFC-4FB8-AF92-618D199FD7E8}" type="datetimeFigureOut">
              <a:rPr lang="en-US" smtClean="0"/>
              <a:t>5/31/2023</a:t>
            </a:fld>
            <a:endParaRPr lang="en-US"/>
          </a:p>
        </p:txBody>
      </p:sp>
      <p:sp>
        <p:nvSpPr>
          <p:cNvPr id="5" name="Footer Placeholder 4">
            <a:extLst>
              <a:ext uri="{FF2B5EF4-FFF2-40B4-BE49-F238E27FC236}">
                <a16:creationId xmlns:a16="http://schemas.microsoft.com/office/drawing/2014/main" id="{5A010084-B64C-9D41-9639-DD2D0E4533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89F151-8865-A949-960E-4206CD9DA485}"/>
              </a:ext>
            </a:extLst>
          </p:cNvPr>
          <p:cNvSpPr>
            <a:spLocks noGrp="1"/>
          </p:cNvSpPr>
          <p:nvPr>
            <p:ph type="sldNum" sz="quarter" idx="12"/>
          </p:nvPr>
        </p:nvSpPr>
        <p:spPr/>
        <p:txBody>
          <a:bodyPr/>
          <a:lstStyle/>
          <a:p>
            <a:fld id="{0AB1E767-4ECF-4D9D-BBBF-458554614D12}" type="slidenum">
              <a:rPr lang="en-US" smtClean="0"/>
              <a:t>‹#›</a:t>
            </a:fld>
            <a:endParaRPr lang="en-US"/>
          </a:p>
        </p:txBody>
      </p:sp>
    </p:spTree>
    <p:extLst>
      <p:ext uri="{BB962C8B-B14F-4D97-AF65-F5344CB8AC3E}">
        <p14:creationId xmlns:p14="http://schemas.microsoft.com/office/powerpoint/2010/main" val="2624067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950E-0EC9-1149-80B5-CA548588EC0A}"/>
              </a:ext>
            </a:extLst>
          </p:cNvPr>
          <p:cNvSpPr>
            <a:spLocks noGrp="1"/>
          </p:cNvSpPr>
          <p:nvPr>
            <p:ph type="title"/>
          </p:nvPr>
        </p:nvSpPr>
        <p:spPr>
          <a:xfrm>
            <a:off x="838200" y="365125"/>
            <a:ext cx="10515600" cy="908783"/>
          </a:xfrm>
        </p:spPr>
        <p:txBody>
          <a:bodyPr>
            <a:normAutofit/>
          </a:bodyPr>
          <a:lstStyle>
            <a:lvl1pPr>
              <a:defRPr sz="44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131CBD5-BA45-424E-BFF2-6A058B0B3762}"/>
              </a:ext>
            </a:extLst>
          </p:cNvPr>
          <p:cNvSpPr>
            <a:spLocks noGrp="1"/>
          </p:cNvSpPr>
          <p:nvPr>
            <p:ph idx="1"/>
          </p:nvPr>
        </p:nvSpPr>
        <p:spPr>
          <a:xfrm>
            <a:off x="838200" y="1645871"/>
            <a:ext cx="10515600" cy="4351338"/>
          </a:xfrm>
        </p:spPr>
        <p:txBody>
          <a:bodyPr/>
          <a:lstStyle>
            <a:lvl1pPr>
              <a:lnSpc>
                <a:spcPct val="110000"/>
              </a:lnSpc>
              <a:defRPr sz="2400"/>
            </a:lvl1pPr>
            <a:lvl2pPr>
              <a:lnSpc>
                <a:spcPct val="110000"/>
              </a:lnSpc>
              <a:defRPr sz="2200"/>
            </a:lvl2pPr>
            <a:lvl3pPr>
              <a:lnSpc>
                <a:spcPct val="110000"/>
              </a:lnSpc>
              <a:defRPr sz="2000"/>
            </a:lvl3pPr>
            <a:lvl4pPr>
              <a:lnSpc>
                <a:spcPct val="110000"/>
              </a:lnSpc>
              <a:defRPr sz="2000"/>
            </a:lvl4pPr>
            <a:lvl5pPr>
              <a:lnSpc>
                <a:spcPct val="110000"/>
              </a:lnSpc>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A0F7F6A-E799-164A-96B4-2B16C1E00182}"/>
              </a:ext>
            </a:extLst>
          </p:cNvPr>
          <p:cNvSpPr>
            <a:spLocks noGrp="1"/>
          </p:cNvSpPr>
          <p:nvPr>
            <p:ph type="dt" sz="half" idx="10"/>
          </p:nvPr>
        </p:nvSpPr>
        <p:spPr/>
        <p:txBody>
          <a:bodyPr/>
          <a:lstStyle/>
          <a:p>
            <a:fld id="{6FC94B80-BBFC-4FB8-AF92-618D199FD7E8}" type="datetimeFigureOut">
              <a:rPr lang="en-US" smtClean="0"/>
              <a:t>5/31/2023</a:t>
            </a:fld>
            <a:endParaRPr lang="en-US"/>
          </a:p>
        </p:txBody>
      </p:sp>
      <p:sp>
        <p:nvSpPr>
          <p:cNvPr id="5" name="Footer Placeholder 4">
            <a:extLst>
              <a:ext uri="{FF2B5EF4-FFF2-40B4-BE49-F238E27FC236}">
                <a16:creationId xmlns:a16="http://schemas.microsoft.com/office/drawing/2014/main" id="{D8594BA2-D120-8649-BB6D-4A6F3497AB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C653DD-8D6D-4944-A59F-585999C892AE}"/>
              </a:ext>
            </a:extLst>
          </p:cNvPr>
          <p:cNvSpPr>
            <a:spLocks noGrp="1"/>
          </p:cNvSpPr>
          <p:nvPr>
            <p:ph type="sldNum" sz="quarter" idx="12"/>
          </p:nvPr>
        </p:nvSpPr>
        <p:spPr/>
        <p:txBody>
          <a:bodyPr/>
          <a:lstStyle/>
          <a:p>
            <a:fld id="{0AB1E767-4ECF-4D9D-BBBF-458554614D12}" type="slidenum">
              <a:rPr lang="en-US" smtClean="0"/>
              <a:t>‹#›</a:t>
            </a:fld>
            <a:endParaRPr lang="en-US"/>
          </a:p>
        </p:txBody>
      </p:sp>
    </p:spTree>
    <p:extLst>
      <p:ext uri="{BB962C8B-B14F-4D97-AF65-F5344CB8AC3E}">
        <p14:creationId xmlns:p14="http://schemas.microsoft.com/office/powerpoint/2010/main" val="911255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4C7995-F999-4B4B-8B6E-824D5E2077DB}"/>
              </a:ext>
            </a:extLst>
          </p:cNvPr>
          <p:cNvSpPr>
            <a:spLocks noGrp="1"/>
          </p:cNvSpPr>
          <p:nvPr>
            <p:ph sz="half" idx="1"/>
          </p:nvPr>
        </p:nvSpPr>
        <p:spPr>
          <a:xfrm>
            <a:off x="838200" y="1638587"/>
            <a:ext cx="5181600" cy="4351338"/>
          </a:xfrm>
        </p:spPr>
        <p:txBody>
          <a:bodyPr/>
          <a:lstStyle>
            <a:lvl1pPr>
              <a:lnSpc>
                <a:spcPct val="110000"/>
              </a:lnSpc>
              <a:defRPr sz="2200"/>
            </a:lvl1pPr>
            <a:lvl2pPr>
              <a:lnSpc>
                <a:spcPct val="110000"/>
              </a:lnSpc>
              <a:defRPr sz="2000"/>
            </a:lvl2pPr>
            <a:lvl3pPr>
              <a:lnSpc>
                <a:spcPct val="110000"/>
              </a:lnSpc>
              <a:defRPr sz="1800"/>
            </a:lvl3pPr>
            <a:lvl4pPr>
              <a:lnSpc>
                <a:spcPct val="110000"/>
              </a:lnSpc>
              <a:defRPr sz="1800"/>
            </a:lvl4pPr>
            <a:lvl5pPr>
              <a:lnSpc>
                <a:spcPct val="110000"/>
              </a:lnSpc>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A6DDF23-1DED-7641-B57C-FD49631D78F3}"/>
              </a:ext>
            </a:extLst>
          </p:cNvPr>
          <p:cNvSpPr>
            <a:spLocks noGrp="1"/>
          </p:cNvSpPr>
          <p:nvPr>
            <p:ph type="dt" sz="half" idx="10"/>
          </p:nvPr>
        </p:nvSpPr>
        <p:spPr/>
        <p:txBody>
          <a:bodyPr/>
          <a:lstStyle/>
          <a:p>
            <a:fld id="{6FC94B80-BBFC-4FB8-AF92-618D199FD7E8}" type="datetimeFigureOut">
              <a:rPr lang="en-US" smtClean="0"/>
              <a:t>5/31/2023</a:t>
            </a:fld>
            <a:endParaRPr lang="en-US"/>
          </a:p>
        </p:txBody>
      </p:sp>
      <p:sp>
        <p:nvSpPr>
          <p:cNvPr id="6" name="Footer Placeholder 5">
            <a:extLst>
              <a:ext uri="{FF2B5EF4-FFF2-40B4-BE49-F238E27FC236}">
                <a16:creationId xmlns:a16="http://schemas.microsoft.com/office/drawing/2014/main" id="{433EF89B-F30E-D847-BA44-E06B13E504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C601B1-DECA-1D45-B680-35F4F0C799A9}"/>
              </a:ext>
            </a:extLst>
          </p:cNvPr>
          <p:cNvSpPr>
            <a:spLocks noGrp="1"/>
          </p:cNvSpPr>
          <p:nvPr>
            <p:ph type="sldNum" sz="quarter" idx="12"/>
          </p:nvPr>
        </p:nvSpPr>
        <p:spPr/>
        <p:txBody>
          <a:bodyPr/>
          <a:lstStyle/>
          <a:p>
            <a:fld id="{0AB1E767-4ECF-4D9D-BBBF-458554614D12}" type="slidenum">
              <a:rPr lang="en-US" smtClean="0"/>
              <a:t>‹#›</a:t>
            </a:fld>
            <a:endParaRPr lang="en-US"/>
          </a:p>
        </p:txBody>
      </p:sp>
      <p:sp>
        <p:nvSpPr>
          <p:cNvPr id="8" name="Title 1">
            <a:extLst>
              <a:ext uri="{FF2B5EF4-FFF2-40B4-BE49-F238E27FC236}">
                <a16:creationId xmlns:a16="http://schemas.microsoft.com/office/drawing/2014/main" id="{176836A6-D25C-DE47-9942-4382EEE91B8E}"/>
              </a:ext>
            </a:extLst>
          </p:cNvPr>
          <p:cNvSpPr>
            <a:spLocks noGrp="1"/>
          </p:cNvSpPr>
          <p:nvPr>
            <p:ph type="title"/>
          </p:nvPr>
        </p:nvSpPr>
        <p:spPr>
          <a:xfrm>
            <a:off x="838200" y="365125"/>
            <a:ext cx="10515600" cy="908783"/>
          </a:xfrm>
        </p:spPr>
        <p:txBody>
          <a:bodyPr>
            <a:normAutofit/>
          </a:bodyPr>
          <a:lstStyle>
            <a:lvl1pPr>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849866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950E-0EC9-1149-80B5-CA548588EC0A}"/>
              </a:ext>
            </a:extLst>
          </p:cNvPr>
          <p:cNvSpPr>
            <a:spLocks noGrp="1"/>
          </p:cNvSpPr>
          <p:nvPr>
            <p:ph type="title"/>
          </p:nvPr>
        </p:nvSpPr>
        <p:spPr>
          <a:xfrm>
            <a:off x="838200" y="737089"/>
            <a:ext cx="10515600" cy="614974"/>
          </a:xfrm>
        </p:spPr>
        <p:txBody>
          <a:bodyPr>
            <a:normAutofit/>
          </a:bodyPr>
          <a:lstStyle>
            <a:lvl1pPr>
              <a:defRPr sz="4400">
                <a:solidFill>
                  <a:schemeClr val="tx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131CBD5-BA45-424E-BFF2-6A058B0B3762}"/>
              </a:ext>
            </a:extLst>
          </p:cNvPr>
          <p:cNvSpPr>
            <a:spLocks noGrp="1"/>
          </p:cNvSpPr>
          <p:nvPr>
            <p:ph idx="1"/>
          </p:nvPr>
        </p:nvSpPr>
        <p:spPr>
          <a:xfrm>
            <a:off x="838200" y="1555261"/>
            <a:ext cx="10515600" cy="4191855"/>
          </a:xfrm>
        </p:spPr>
        <p:txBody>
          <a:bodyPr/>
          <a:lstStyle>
            <a:lvl1pPr>
              <a:lnSpc>
                <a:spcPct val="110000"/>
              </a:lnSpc>
              <a:defRPr sz="2400"/>
            </a:lvl1pPr>
            <a:lvl2pPr>
              <a:lnSpc>
                <a:spcPct val="110000"/>
              </a:lnSpc>
              <a:defRPr sz="2200"/>
            </a:lvl2pPr>
            <a:lvl3pPr>
              <a:lnSpc>
                <a:spcPct val="110000"/>
              </a:lnSpc>
              <a:defRPr sz="2000"/>
            </a:lvl3pPr>
            <a:lvl4pPr>
              <a:lnSpc>
                <a:spcPct val="110000"/>
              </a:lnSpc>
              <a:defRPr sz="2000"/>
            </a:lvl4pPr>
            <a:lvl5pPr>
              <a:lnSpc>
                <a:spcPct val="110000"/>
              </a:lnSpc>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A0F7F6A-E799-164A-96B4-2B16C1E00182}"/>
              </a:ext>
            </a:extLst>
          </p:cNvPr>
          <p:cNvSpPr>
            <a:spLocks noGrp="1"/>
          </p:cNvSpPr>
          <p:nvPr>
            <p:ph type="dt" sz="half" idx="10"/>
          </p:nvPr>
        </p:nvSpPr>
        <p:spPr/>
        <p:txBody>
          <a:bodyPr/>
          <a:lstStyle/>
          <a:p>
            <a:fld id="{6FC94B80-BBFC-4FB8-AF92-618D199FD7E8}" type="datetimeFigureOut">
              <a:rPr lang="en-US" smtClean="0"/>
              <a:t>5/31/2023</a:t>
            </a:fld>
            <a:endParaRPr lang="en-US"/>
          </a:p>
        </p:txBody>
      </p:sp>
      <p:sp>
        <p:nvSpPr>
          <p:cNvPr id="5" name="Footer Placeholder 4">
            <a:extLst>
              <a:ext uri="{FF2B5EF4-FFF2-40B4-BE49-F238E27FC236}">
                <a16:creationId xmlns:a16="http://schemas.microsoft.com/office/drawing/2014/main" id="{D8594BA2-D120-8649-BB6D-4A6F3497AB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C653DD-8D6D-4944-A59F-585999C892AE}"/>
              </a:ext>
            </a:extLst>
          </p:cNvPr>
          <p:cNvSpPr>
            <a:spLocks noGrp="1"/>
          </p:cNvSpPr>
          <p:nvPr>
            <p:ph type="sldNum" sz="quarter" idx="12"/>
          </p:nvPr>
        </p:nvSpPr>
        <p:spPr/>
        <p:txBody>
          <a:bodyPr/>
          <a:lstStyle/>
          <a:p>
            <a:fld id="{0AB1E767-4ECF-4D9D-BBBF-458554614D12}" type="slidenum">
              <a:rPr lang="en-US" smtClean="0"/>
              <a:t>‹#›</a:t>
            </a:fld>
            <a:endParaRPr lang="en-US"/>
          </a:p>
        </p:txBody>
      </p:sp>
      <p:cxnSp>
        <p:nvCxnSpPr>
          <p:cNvPr id="8" name="Straight Connector 7">
            <a:extLst>
              <a:ext uri="{FF2B5EF4-FFF2-40B4-BE49-F238E27FC236}">
                <a16:creationId xmlns:a16="http://schemas.microsoft.com/office/drawing/2014/main" id="{09EFD235-9A73-624F-9C6B-2C965BAAD0E4}"/>
              </a:ext>
            </a:extLst>
          </p:cNvPr>
          <p:cNvCxnSpPr/>
          <p:nvPr/>
        </p:nvCxnSpPr>
        <p:spPr>
          <a:xfrm>
            <a:off x="945662" y="1352063"/>
            <a:ext cx="1040813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146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5B6BFA-3AD5-E348-99A3-504B1EC9F33E}"/>
              </a:ext>
            </a:extLst>
          </p:cNvPr>
          <p:cNvSpPr>
            <a:spLocks noGrp="1"/>
          </p:cNvSpPr>
          <p:nvPr>
            <p:ph type="body" idx="1"/>
          </p:nvPr>
        </p:nvSpPr>
        <p:spPr>
          <a:xfrm>
            <a:off x="839788" y="1518752"/>
            <a:ext cx="5157787" cy="5642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1000E2-77AF-ED47-B9C0-6FA3E54904D7}"/>
              </a:ext>
            </a:extLst>
          </p:cNvPr>
          <p:cNvSpPr>
            <a:spLocks noGrp="1"/>
          </p:cNvSpPr>
          <p:nvPr>
            <p:ph sz="half" idx="2"/>
          </p:nvPr>
        </p:nvSpPr>
        <p:spPr>
          <a:xfrm>
            <a:off x="839788" y="2083052"/>
            <a:ext cx="5157787" cy="3684588"/>
          </a:xfrm>
        </p:spPr>
        <p:txBody>
          <a:bodyPr/>
          <a:lstStyle>
            <a:lvl1pPr>
              <a:lnSpc>
                <a:spcPct val="110000"/>
              </a:lnSpc>
              <a:defRPr/>
            </a:lvl1pPr>
            <a:lvl2pPr>
              <a:lnSpc>
                <a:spcPct val="110000"/>
              </a:lnSpc>
              <a:defRPr/>
            </a:lvl2pPr>
            <a:lvl3pPr>
              <a:lnSpc>
                <a:spcPct val="110000"/>
              </a:lnSpc>
              <a:defRPr sz="1800"/>
            </a:lvl3pPr>
            <a:lvl4pPr>
              <a:lnSpc>
                <a:spcPct val="110000"/>
              </a:lnSpc>
              <a:defRPr sz="1800"/>
            </a:lvl4pPr>
            <a:lvl5pPr>
              <a:lnSpc>
                <a:spcPct val="110000"/>
              </a:lnSpc>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6AB6D9A-48B2-DC4D-B02F-601370E4492C}"/>
              </a:ext>
            </a:extLst>
          </p:cNvPr>
          <p:cNvSpPr>
            <a:spLocks noGrp="1"/>
          </p:cNvSpPr>
          <p:nvPr>
            <p:ph type="body" sz="quarter" idx="3"/>
          </p:nvPr>
        </p:nvSpPr>
        <p:spPr>
          <a:xfrm>
            <a:off x="6172200" y="1518752"/>
            <a:ext cx="5183188" cy="5643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A53304-B22A-E146-9A04-AD82EC7CEBBE}"/>
              </a:ext>
            </a:extLst>
          </p:cNvPr>
          <p:cNvSpPr>
            <a:spLocks noGrp="1"/>
          </p:cNvSpPr>
          <p:nvPr>
            <p:ph sz="quarter" idx="4"/>
          </p:nvPr>
        </p:nvSpPr>
        <p:spPr>
          <a:xfrm>
            <a:off x="6172200" y="2083052"/>
            <a:ext cx="5183188" cy="3684588"/>
          </a:xfrm>
        </p:spPr>
        <p:txBody>
          <a:bodyPr/>
          <a:lstStyle>
            <a:lvl1pPr>
              <a:lnSpc>
                <a:spcPct val="110000"/>
              </a:lnSpc>
              <a:defRPr/>
            </a:lvl1pPr>
            <a:lvl2pPr>
              <a:lnSpc>
                <a:spcPct val="110000"/>
              </a:lnSpc>
              <a:defRPr/>
            </a:lvl2pPr>
            <a:lvl3pPr>
              <a:lnSpc>
                <a:spcPct val="110000"/>
              </a:lnSpc>
              <a:defRPr sz="1800"/>
            </a:lvl3pPr>
            <a:lvl4pPr>
              <a:lnSpc>
                <a:spcPct val="110000"/>
              </a:lnSpc>
              <a:defRPr sz="1800"/>
            </a:lvl4pPr>
            <a:lvl5pPr>
              <a:lnSpc>
                <a:spcPct val="110000"/>
              </a:lnSpc>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B7090BB-53D3-434A-8753-7084BBFBA1BD}"/>
              </a:ext>
            </a:extLst>
          </p:cNvPr>
          <p:cNvSpPr>
            <a:spLocks noGrp="1"/>
          </p:cNvSpPr>
          <p:nvPr>
            <p:ph type="dt" sz="half" idx="10"/>
          </p:nvPr>
        </p:nvSpPr>
        <p:spPr/>
        <p:txBody>
          <a:bodyPr/>
          <a:lstStyle/>
          <a:p>
            <a:fld id="{6FC94B80-BBFC-4FB8-AF92-618D199FD7E8}" type="datetimeFigureOut">
              <a:rPr lang="en-US" smtClean="0"/>
              <a:t>5/31/2023</a:t>
            </a:fld>
            <a:endParaRPr lang="en-US"/>
          </a:p>
        </p:txBody>
      </p:sp>
      <p:sp>
        <p:nvSpPr>
          <p:cNvPr id="8" name="Footer Placeholder 7">
            <a:extLst>
              <a:ext uri="{FF2B5EF4-FFF2-40B4-BE49-F238E27FC236}">
                <a16:creationId xmlns:a16="http://schemas.microsoft.com/office/drawing/2014/main" id="{E1904FAB-A5D7-C943-8B73-A796211525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7B2231-3DF2-894D-863E-44B04135478F}"/>
              </a:ext>
            </a:extLst>
          </p:cNvPr>
          <p:cNvSpPr>
            <a:spLocks noGrp="1"/>
          </p:cNvSpPr>
          <p:nvPr>
            <p:ph type="sldNum" sz="quarter" idx="12"/>
          </p:nvPr>
        </p:nvSpPr>
        <p:spPr/>
        <p:txBody>
          <a:bodyPr/>
          <a:lstStyle/>
          <a:p>
            <a:fld id="{0AB1E767-4ECF-4D9D-BBBF-458554614D12}" type="slidenum">
              <a:rPr lang="en-US" smtClean="0"/>
              <a:t>‹#›</a:t>
            </a:fld>
            <a:endParaRPr lang="en-US"/>
          </a:p>
        </p:txBody>
      </p:sp>
      <p:sp>
        <p:nvSpPr>
          <p:cNvPr id="13" name="Title 1">
            <a:extLst>
              <a:ext uri="{FF2B5EF4-FFF2-40B4-BE49-F238E27FC236}">
                <a16:creationId xmlns:a16="http://schemas.microsoft.com/office/drawing/2014/main" id="{4FED539C-68B2-2048-A6C9-1D0348A01A83}"/>
              </a:ext>
            </a:extLst>
          </p:cNvPr>
          <p:cNvSpPr>
            <a:spLocks noGrp="1"/>
          </p:cNvSpPr>
          <p:nvPr>
            <p:ph type="title"/>
          </p:nvPr>
        </p:nvSpPr>
        <p:spPr>
          <a:xfrm>
            <a:off x="838200" y="737089"/>
            <a:ext cx="10515600" cy="614974"/>
          </a:xfrm>
        </p:spPr>
        <p:txBody>
          <a:bodyPr/>
          <a:lstStyle>
            <a:lvl1pPr>
              <a:defRPr sz="4400">
                <a:solidFill>
                  <a:schemeClr val="tx2"/>
                </a:solidFill>
              </a:defRPr>
            </a:lvl1pPr>
          </a:lstStyle>
          <a:p>
            <a:r>
              <a:rPr lang="en-US"/>
              <a:t>Click to edit Master title style</a:t>
            </a:r>
            <a:endParaRPr lang="en-US" dirty="0"/>
          </a:p>
        </p:txBody>
      </p:sp>
      <p:cxnSp>
        <p:nvCxnSpPr>
          <p:cNvPr id="14" name="Straight Connector 13">
            <a:extLst>
              <a:ext uri="{FF2B5EF4-FFF2-40B4-BE49-F238E27FC236}">
                <a16:creationId xmlns:a16="http://schemas.microsoft.com/office/drawing/2014/main" id="{67098B7F-4054-2D4B-8750-39161BE6343F}"/>
              </a:ext>
            </a:extLst>
          </p:cNvPr>
          <p:cNvCxnSpPr/>
          <p:nvPr/>
        </p:nvCxnSpPr>
        <p:spPr>
          <a:xfrm>
            <a:off x="945662" y="1352063"/>
            <a:ext cx="1040813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3173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93D2F-7062-7C45-9424-A979EE2C891E}"/>
              </a:ext>
            </a:extLst>
          </p:cNvPr>
          <p:cNvSpPr>
            <a:spLocks noGrp="1"/>
          </p:cNvSpPr>
          <p:nvPr>
            <p:ph type="title"/>
          </p:nvPr>
        </p:nvSpPr>
        <p:spPr>
          <a:xfrm>
            <a:off x="839788" y="870200"/>
            <a:ext cx="3932237" cy="1069974"/>
          </a:xfrm>
        </p:spPr>
        <p:txBody>
          <a:bodyPr anchor="b">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EE0C8138-A6E9-2245-84E3-A34588D1010F}"/>
              </a:ext>
            </a:extLst>
          </p:cNvPr>
          <p:cNvSpPr>
            <a:spLocks noGrp="1"/>
          </p:cNvSpPr>
          <p:nvPr>
            <p:ph idx="1"/>
          </p:nvPr>
        </p:nvSpPr>
        <p:spPr>
          <a:xfrm>
            <a:off x="5180012" y="870200"/>
            <a:ext cx="6172200" cy="4998788"/>
          </a:xfrm>
        </p:spPr>
        <p:txBody>
          <a:bodyPr/>
          <a:lstStyle>
            <a:lvl1pPr>
              <a:lnSpc>
                <a:spcPct val="110000"/>
              </a:lnSpc>
              <a:defRPr sz="2800"/>
            </a:lvl1pPr>
            <a:lvl2pPr>
              <a:lnSpc>
                <a:spcPct val="110000"/>
              </a:lnSpc>
              <a:defRPr sz="2400"/>
            </a:lvl2pPr>
            <a:lvl3pPr>
              <a:lnSpc>
                <a:spcPct val="110000"/>
              </a:lnSpc>
              <a:defRPr sz="2200"/>
            </a:lvl3pPr>
            <a:lvl4pPr>
              <a:lnSpc>
                <a:spcPct val="110000"/>
              </a:lnSpc>
              <a:defRPr sz="2000"/>
            </a:lvl4pPr>
            <a:lvl5pPr>
              <a:lnSpc>
                <a:spcPct val="110000"/>
              </a:lnSpc>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F532EC6-E352-FA40-983B-812DACE40D41}"/>
              </a:ext>
            </a:extLst>
          </p:cNvPr>
          <p:cNvSpPr>
            <a:spLocks noGrp="1"/>
          </p:cNvSpPr>
          <p:nvPr>
            <p:ph type="body" sz="half" idx="2"/>
          </p:nvPr>
        </p:nvSpPr>
        <p:spPr>
          <a:xfrm>
            <a:off x="839788" y="2057400"/>
            <a:ext cx="3932237" cy="3811588"/>
          </a:xfrm>
        </p:spPr>
        <p:txBody>
          <a:bodyPr/>
          <a:lstStyle>
            <a:lvl1pPr marL="0" indent="0">
              <a:lnSpc>
                <a:spcPct val="11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F08156-AAF0-0546-BEEF-D31414BDDC04}"/>
              </a:ext>
            </a:extLst>
          </p:cNvPr>
          <p:cNvSpPr>
            <a:spLocks noGrp="1"/>
          </p:cNvSpPr>
          <p:nvPr>
            <p:ph type="dt" sz="half" idx="10"/>
          </p:nvPr>
        </p:nvSpPr>
        <p:spPr/>
        <p:txBody>
          <a:bodyPr/>
          <a:lstStyle/>
          <a:p>
            <a:fld id="{6FC94B80-BBFC-4FB8-AF92-618D199FD7E8}" type="datetimeFigureOut">
              <a:rPr lang="en-US" smtClean="0"/>
              <a:t>5/31/2023</a:t>
            </a:fld>
            <a:endParaRPr lang="en-US"/>
          </a:p>
        </p:txBody>
      </p:sp>
      <p:sp>
        <p:nvSpPr>
          <p:cNvPr id="6" name="Footer Placeholder 5">
            <a:extLst>
              <a:ext uri="{FF2B5EF4-FFF2-40B4-BE49-F238E27FC236}">
                <a16:creationId xmlns:a16="http://schemas.microsoft.com/office/drawing/2014/main" id="{0006778F-BA55-5243-9C77-5C84C79BB1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768187-C3E4-AA46-A9A1-2C76809967C3}"/>
              </a:ext>
            </a:extLst>
          </p:cNvPr>
          <p:cNvSpPr>
            <a:spLocks noGrp="1"/>
          </p:cNvSpPr>
          <p:nvPr>
            <p:ph type="sldNum" sz="quarter" idx="12"/>
          </p:nvPr>
        </p:nvSpPr>
        <p:spPr/>
        <p:txBody>
          <a:bodyPr/>
          <a:lstStyle/>
          <a:p>
            <a:fld id="{0AB1E767-4ECF-4D9D-BBBF-458554614D12}" type="slidenum">
              <a:rPr lang="en-US" smtClean="0"/>
              <a:t>‹#›</a:t>
            </a:fld>
            <a:endParaRPr lang="en-US"/>
          </a:p>
        </p:txBody>
      </p:sp>
    </p:spTree>
    <p:extLst>
      <p:ext uri="{BB962C8B-B14F-4D97-AF65-F5344CB8AC3E}">
        <p14:creationId xmlns:p14="http://schemas.microsoft.com/office/powerpoint/2010/main" val="3776989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D1FDBB-470E-5849-8CB0-465CC92B35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2DAFF38-294A-684C-AB49-03489C75D108}"/>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D6C5329-1615-124B-9923-DE75FD411C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b="0" i="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6FC94B80-BBFC-4FB8-AF92-618D199FD7E8}" type="datetimeFigureOut">
              <a:rPr lang="en-US" smtClean="0"/>
              <a:t>5/31/2023</a:t>
            </a:fld>
            <a:endParaRPr lang="en-US"/>
          </a:p>
        </p:txBody>
      </p:sp>
      <p:sp>
        <p:nvSpPr>
          <p:cNvPr id="5" name="Footer Placeholder 4">
            <a:extLst>
              <a:ext uri="{FF2B5EF4-FFF2-40B4-BE49-F238E27FC236}">
                <a16:creationId xmlns:a16="http://schemas.microsoft.com/office/drawing/2014/main" id="{A86FAC46-7187-0042-8B25-6EAC94D6C7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D9451F-C707-0842-941C-22DA3B4292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0" i="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0AB1E767-4ECF-4D9D-BBBF-458554614D12}" type="slidenum">
              <a:rPr lang="en-US" smtClean="0"/>
              <a:t>‹#›</a:t>
            </a:fld>
            <a:endParaRPr lang="en-US"/>
          </a:p>
        </p:txBody>
      </p:sp>
    </p:spTree>
    <p:extLst>
      <p:ext uri="{BB962C8B-B14F-4D97-AF65-F5344CB8AC3E}">
        <p14:creationId xmlns:p14="http://schemas.microsoft.com/office/powerpoint/2010/main" val="31490501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68" r:id="rId7"/>
  </p:sldLayoutIdLst>
  <p:txStyles>
    <p:titleStyle>
      <a:lvl1pPr algn="l" defTabSz="914400" rtl="0" eaLnBrk="1" latinLnBrk="0" hangingPunct="1">
        <a:lnSpc>
          <a:spcPct val="90000"/>
        </a:lnSpc>
        <a:spcBef>
          <a:spcPct val="0"/>
        </a:spcBef>
        <a:buNone/>
        <a:defRPr sz="3200" b="0" i="0" kern="1200">
          <a:solidFill>
            <a:schemeClr val="tx2"/>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achievethecore.org/about-us" TargetMode="External"/><Relationship Id="rId2" Type="http://schemas.openxmlformats.org/officeDocument/2006/relationships/hyperlink" Target="https://ies.ed.gov/ncee/wwc/FWW/Results?filters=,Literacy" TargetMode="External"/><Relationship Id="rId1" Type="http://schemas.openxmlformats.org/officeDocument/2006/relationships/slideLayout" Target="../slideLayouts/slideLayout3.xml"/><Relationship Id="rId4" Type="http://schemas.openxmlformats.org/officeDocument/2006/relationships/hyperlink" Target="http://www.intensiveintervention.org/resources/tools-chart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333DA-ACDA-42A9-B2D7-441DD451137B}"/>
              </a:ext>
            </a:extLst>
          </p:cNvPr>
          <p:cNvSpPr>
            <a:spLocks noGrp="1"/>
          </p:cNvSpPr>
          <p:nvPr>
            <p:ph type="ctrTitle"/>
          </p:nvPr>
        </p:nvSpPr>
        <p:spPr>
          <a:xfrm>
            <a:off x="6611815" y="695569"/>
            <a:ext cx="4165600" cy="2733431"/>
          </a:xfrm>
        </p:spPr>
        <p:txBody>
          <a:bodyPr>
            <a:normAutofit/>
          </a:bodyPr>
          <a:lstStyle/>
          <a:p>
            <a:r>
              <a:rPr lang="en-US" sz="4000" dirty="0"/>
              <a:t>IS THERE A RIGHT WAY TO TEACH READING?</a:t>
            </a:r>
          </a:p>
        </p:txBody>
      </p:sp>
      <p:sp>
        <p:nvSpPr>
          <p:cNvPr id="3" name="Subtitle 2">
            <a:extLst>
              <a:ext uri="{FF2B5EF4-FFF2-40B4-BE49-F238E27FC236}">
                <a16:creationId xmlns:a16="http://schemas.microsoft.com/office/drawing/2014/main" id="{C4A5D2A3-680A-423D-AA2C-8052411A8103}"/>
              </a:ext>
            </a:extLst>
          </p:cNvPr>
          <p:cNvSpPr>
            <a:spLocks noGrp="1"/>
          </p:cNvSpPr>
          <p:nvPr>
            <p:ph type="subTitle" idx="1"/>
          </p:nvPr>
        </p:nvSpPr>
        <p:spPr>
          <a:xfrm>
            <a:off x="6533664" y="4156930"/>
            <a:ext cx="4337540" cy="1655762"/>
          </a:xfrm>
        </p:spPr>
        <p:txBody>
          <a:bodyPr/>
          <a:lstStyle/>
          <a:p>
            <a:r>
              <a:rPr lang="en-US" dirty="0"/>
              <a:t>Improving Reading Proficiency for Students with Disabilities</a:t>
            </a:r>
          </a:p>
        </p:txBody>
      </p:sp>
    </p:spTree>
    <p:extLst>
      <p:ext uri="{BB962C8B-B14F-4D97-AF65-F5344CB8AC3E}">
        <p14:creationId xmlns:p14="http://schemas.microsoft.com/office/powerpoint/2010/main" val="3902446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FDC2D-1127-41D4-96D4-1A93D2BC6E51}"/>
              </a:ext>
            </a:extLst>
          </p:cNvPr>
          <p:cNvSpPr>
            <a:spLocks noGrp="1"/>
          </p:cNvSpPr>
          <p:nvPr>
            <p:ph type="title"/>
          </p:nvPr>
        </p:nvSpPr>
        <p:spPr/>
        <p:txBody>
          <a:bodyPr>
            <a:normAutofit fontScale="90000"/>
          </a:bodyPr>
          <a:lstStyle/>
          <a:p>
            <a:r>
              <a:rPr lang="en-US" dirty="0"/>
              <a:t>Skilled Reading</a:t>
            </a:r>
          </a:p>
        </p:txBody>
      </p:sp>
      <p:sp>
        <p:nvSpPr>
          <p:cNvPr id="3" name="Content Placeholder 2">
            <a:extLst>
              <a:ext uri="{FF2B5EF4-FFF2-40B4-BE49-F238E27FC236}">
                <a16:creationId xmlns:a16="http://schemas.microsoft.com/office/drawing/2014/main" id="{10AF3F78-C43D-4BFE-8206-4ABCBCC2E59A}"/>
              </a:ext>
            </a:extLst>
          </p:cNvPr>
          <p:cNvSpPr>
            <a:spLocks noGrp="1"/>
          </p:cNvSpPr>
          <p:nvPr>
            <p:ph sz="half" idx="2"/>
          </p:nvPr>
        </p:nvSpPr>
        <p:spPr>
          <a:xfrm>
            <a:off x="838200" y="1935569"/>
            <a:ext cx="5606845" cy="3684588"/>
          </a:xfrm>
        </p:spPr>
        <p:txBody>
          <a:bodyPr>
            <a:normAutofit/>
          </a:bodyPr>
          <a:lstStyle/>
          <a:p>
            <a:r>
              <a:rPr lang="en-US" sz="2400" dirty="0"/>
              <a:t>Skilled reading is a combination of word recognition, fluency, language comprehension and reading comprehension. </a:t>
            </a:r>
          </a:p>
          <a:p>
            <a:r>
              <a:rPr lang="en-US" sz="2400" b="1" i="0" dirty="0">
                <a:solidFill>
                  <a:srgbClr val="202124"/>
                </a:solidFill>
                <a:effectLst/>
              </a:rPr>
              <a:t>Dr.</a:t>
            </a:r>
            <a:r>
              <a:rPr lang="en-US" sz="2400" b="0" i="0" dirty="0">
                <a:solidFill>
                  <a:srgbClr val="202124"/>
                </a:solidFill>
                <a:effectLst/>
              </a:rPr>
              <a:t> </a:t>
            </a:r>
            <a:r>
              <a:rPr lang="en-US" sz="2400" b="1" i="0" dirty="0">
                <a:solidFill>
                  <a:srgbClr val="202124"/>
                </a:solidFill>
                <a:effectLst/>
              </a:rPr>
              <a:t>Hollis Scarborough</a:t>
            </a:r>
            <a:r>
              <a:rPr lang="en-US" sz="2400" b="0" i="0" dirty="0">
                <a:solidFill>
                  <a:srgbClr val="202124"/>
                </a:solidFill>
                <a:effectLst/>
              </a:rPr>
              <a:t>, American psychologist and literacy expert, is the creator of the famous Scarborough's Reading Rope.</a:t>
            </a:r>
            <a:endParaRPr lang="en-US" sz="2400" dirty="0"/>
          </a:p>
          <a:p>
            <a:endParaRPr lang="en-US" dirty="0"/>
          </a:p>
          <a:p>
            <a:pPr marL="0" indent="0">
              <a:buNone/>
            </a:pPr>
            <a:endParaRPr lang="en-US" dirty="0"/>
          </a:p>
        </p:txBody>
      </p:sp>
    </p:spTree>
    <p:extLst>
      <p:ext uri="{BB962C8B-B14F-4D97-AF65-F5344CB8AC3E}">
        <p14:creationId xmlns:p14="http://schemas.microsoft.com/office/powerpoint/2010/main" val="3398242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BD1C1-37A3-998F-7DA7-FB79EB6DCCA7}"/>
              </a:ext>
            </a:extLst>
          </p:cNvPr>
          <p:cNvSpPr>
            <a:spLocks noGrp="1"/>
          </p:cNvSpPr>
          <p:nvPr>
            <p:ph type="title"/>
          </p:nvPr>
        </p:nvSpPr>
        <p:spPr>
          <a:xfrm>
            <a:off x="838200" y="-908783"/>
            <a:ext cx="10515600" cy="908783"/>
          </a:xfrm>
        </p:spPr>
        <p:txBody>
          <a:bodyPr vert="horz" lIns="91440" tIns="45720" rIns="91440" bIns="45720" rtlCol="0" anchor="b">
            <a:normAutofit fontScale="90000"/>
          </a:bodyPr>
          <a:lstStyle/>
          <a:p>
            <a:r>
              <a:rPr lang="en-US" dirty="0"/>
              <a:t>The Many Strands That Are Woven Into Skilled Reading</a:t>
            </a:r>
          </a:p>
        </p:txBody>
      </p:sp>
      <p:pic>
        <p:nvPicPr>
          <p:cNvPr id="4" name="Content Placeholder 9">
            <a:extLst>
              <a:ext uri="{FF2B5EF4-FFF2-40B4-BE49-F238E27FC236}">
                <a16:creationId xmlns:a16="http://schemas.microsoft.com/office/drawing/2014/main" id="{8906E4BD-C6C4-8185-2ED1-138EB7F57F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44" y="0"/>
            <a:ext cx="11539874" cy="6721475"/>
          </a:xfrm>
          <a:prstGeom prst="rect">
            <a:avLst/>
          </a:prstGeom>
          <a:noFill/>
        </p:spPr>
      </p:pic>
    </p:spTree>
    <p:extLst>
      <p:ext uri="{BB962C8B-B14F-4D97-AF65-F5344CB8AC3E}">
        <p14:creationId xmlns:p14="http://schemas.microsoft.com/office/powerpoint/2010/main" val="2116146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E81E9-E70F-B9D0-5253-47A977B6088F}"/>
              </a:ext>
            </a:extLst>
          </p:cNvPr>
          <p:cNvSpPr>
            <a:spLocks noGrp="1"/>
          </p:cNvSpPr>
          <p:nvPr>
            <p:ph type="title"/>
          </p:nvPr>
        </p:nvSpPr>
        <p:spPr/>
        <p:txBody>
          <a:bodyPr>
            <a:normAutofit fontScale="90000"/>
          </a:bodyPr>
          <a:lstStyle/>
          <a:p>
            <a:r>
              <a:rPr lang="en-US" dirty="0"/>
              <a:t>Word Recognition Strand</a:t>
            </a:r>
          </a:p>
        </p:txBody>
      </p:sp>
      <p:sp>
        <p:nvSpPr>
          <p:cNvPr id="3" name="Content Placeholder 2">
            <a:extLst>
              <a:ext uri="{FF2B5EF4-FFF2-40B4-BE49-F238E27FC236}">
                <a16:creationId xmlns:a16="http://schemas.microsoft.com/office/drawing/2014/main" id="{4567CBF1-E245-C2E0-BA44-323768E8314C}"/>
              </a:ext>
            </a:extLst>
          </p:cNvPr>
          <p:cNvSpPr>
            <a:spLocks noGrp="1"/>
          </p:cNvSpPr>
          <p:nvPr>
            <p:ph idx="1"/>
          </p:nvPr>
        </p:nvSpPr>
        <p:spPr>
          <a:xfrm>
            <a:off x="838200" y="1555261"/>
            <a:ext cx="10515600" cy="5162410"/>
          </a:xfrm>
        </p:spPr>
        <p:txBody>
          <a:bodyPr/>
          <a:lstStyle/>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Word Recognition is phonological awareness, phonics, and sight recognition.</a:t>
            </a:r>
          </a:p>
          <a:p>
            <a:pPr>
              <a:defRPr/>
            </a:pPr>
            <a:r>
              <a:rPr kumimoji="0" lang="en-US" sz="2100"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Phonological awareness refers to oral language:  letters make sounds, sounds are manipulated to form words. The individual sound each letter or speech sound is called a phoneme.</a:t>
            </a:r>
          </a:p>
          <a:p>
            <a:pPr>
              <a:defRPr/>
            </a:pPr>
            <a:r>
              <a:rPr kumimoji="0" lang="en-US" sz="2100"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Phonics refers to print:  the ability to break words into smaller parts. Specifically, this is the skill of associating phonemes (single speech sounds) with letters or graphemes (the written unit corresponding to a phoneme, such as a single letter or a combination of letters). </a:t>
            </a:r>
          </a:p>
          <a:p>
            <a:pPr>
              <a:defRPr/>
            </a:pPr>
            <a:r>
              <a:rPr lang="en-US" sz="2100" dirty="0"/>
              <a:t>Sight Recognition refers to knowing a word by sight rather than needing to decode it.  Sight words are those words used so frequently in text that the reader needs to be able to recognize it by sight (a, and, the, etc.)</a:t>
            </a:r>
            <a:r>
              <a:rPr kumimoji="0" lang="en-US" sz="2100"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 </a:t>
            </a:r>
          </a:p>
          <a:p>
            <a:pPr>
              <a:defRPr/>
            </a:pPr>
            <a:r>
              <a:rPr kumimoji="0" lang="en-US" sz="2100"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Reading Fluency:  skilled readers must be able to use those decoding skills to be able to read fluently (speed, accuracy) and with expression (prosody, intonation).</a:t>
            </a:r>
          </a:p>
          <a:p>
            <a:pPr marL="0" indent="0">
              <a:buNone/>
            </a:pPr>
            <a:endParaRPr lang="en-US" dirty="0"/>
          </a:p>
        </p:txBody>
      </p:sp>
    </p:spTree>
    <p:extLst>
      <p:ext uri="{BB962C8B-B14F-4D97-AF65-F5344CB8AC3E}">
        <p14:creationId xmlns:p14="http://schemas.microsoft.com/office/powerpoint/2010/main" val="2057838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49B95-60D7-41A1-8984-D92D23C334C3}"/>
              </a:ext>
            </a:extLst>
          </p:cNvPr>
          <p:cNvSpPr>
            <a:spLocks noGrp="1"/>
          </p:cNvSpPr>
          <p:nvPr>
            <p:ph type="title"/>
          </p:nvPr>
        </p:nvSpPr>
        <p:spPr/>
        <p:txBody>
          <a:bodyPr>
            <a:normAutofit fontScale="90000"/>
          </a:bodyPr>
          <a:lstStyle/>
          <a:p>
            <a:r>
              <a:rPr lang="en-US" dirty="0"/>
              <a:t>Language Comprehension Strand</a:t>
            </a:r>
          </a:p>
        </p:txBody>
      </p:sp>
      <p:sp>
        <p:nvSpPr>
          <p:cNvPr id="3" name="Content Placeholder 2">
            <a:extLst>
              <a:ext uri="{FF2B5EF4-FFF2-40B4-BE49-F238E27FC236}">
                <a16:creationId xmlns:a16="http://schemas.microsoft.com/office/drawing/2014/main" id="{6B9958B7-FC1B-47C4-AAF6-258EF40ED216}"/>
              </a:ext>
            </a:extLst>
          </p:cNvPr>
          <p:cNvSpPr>
            <a:spLocks noGrp="1"/>
          </p:cNvSpPr>
          <p:nvPr>
            <p:ph idx="1"/>
          </p:nvPr>
        </p:nvSpPr>
        <p:spPr>
          <a:xfrm>
            <a:off x="838200" y="1555261"/>
            <a:ext cx="10515600" cy="4721714"/>
          </a:xfrm>
        </p:spPr>
        <p:txBody>
          <a:bodyPr>
            <a:normAutofit fontScale="92500" lnSpcReduction="10000"/>
          </a:bodyPr>
          <a:lstStyle/>
          <a:p>
            <a:r>
              <a:rPr lang="en-US" dirty="0"/>
              <a:t>Even when a reader becomes fluent, if the language comprehension piece is missing, the fluent reader will not comprehend what is being read.  It is simply a bunch of words on a page with no meaning or deeper understanding.</a:t>
            </a:r>
          </a:p>
          <a:p>
            <a:r>
              <a:rPr lang="en-US" dirty="0"/>
              <a:t>Language comprehension is made up of five interrelated components:</a:t>
            </a:r>
          </a:p>
          <a:p>
            <a:pPr marL="914400" lvl="1" indent="-457200">
              <a:buFont typeface="+mj-lt"/>
              <a:buAutoNum type="arabicPeriod"/>
            </a:pPr>
            <a:r>
              <a:rPr lang="en-US" sz="2400" dirty="0"/>
              <a:t>Background knowledge:  facts, concepts, experiences</a:t>
            </a:r>
          </a:p>
          <a:p>
            <a:pPr marL="914400" lvl="1" indent="-457200">
              <a:buFont typeface="+mj-lt"/>
              <a:buAutoNum type="arabicPeriod"/>
            </a:pPr>
            <a:r>
              <a:rPr lang="en-US" sz="2400" dirty="0"/>
              <a:t>Vocabulary:  academic, non-academic, word meanings, word relationships</a:t>
            </a:r>
          </a:p>
          <a:p>
            <a:pPr marL="914400" lvl="1" indent="-457200">
              <a:buFont typeface="+mj-lt"/>
              <a:buAutoNum type="arabicPeriod"/>
            </a:pPr>
            <a:r>
              <a:rPr lang="en-US" sz="2400" dirty="0"/>
              <a:t>Language structures:  syntax, semantics, Latin roots and Greek combining forms.  </a:t>
            </a:r>
          </a:p>
          <a:p>
            <a:pPr marL="914400" lvl="1" indent="-457200">
              <a:buFont typeface="+mj-lt"/>
              <a:buAutoNum type="arabicPeriod"/>
            </a:pPr>
            <a:r>
              <a:rPr lang="en-US" sz="2400" dirty="0"/>
              <a:t>Verbal reasoning:  inference, figurative language, problem solving using words.  </a:t>
            </a:r>
          </a:p>
          <a:p>
            <a:pPr marL="914400" lvl="1" indent="-457200">
              <a:buFont typeface="+mj-lt"/>
              <a:buAutoNum type="arabicPeriod"/>
            </a:pPr>
            <a:r>
              <a:rPr lang="en-US" sz="2400" dirty="0"/>
              <a:t>Literacy knowledge:  understanding print concepts, genres, titles, sub-titles, headings, parts of a book, etc.</a:t>
            </a:r>
          </a:p>
          <a:p>
            <a:pPr marL="457200" lvl="1" indent="0">
              <a:buNone/>
            </a:pPr>
            <a:endParaRPr lang="en-US" sz="1400" dirty="0"/>
          </a:p>
        </p:txBody>
      </p:sp>
      <p:sp>
        <p:nvSpPr>
          <p:cNvPr id="5" name="TextBox 4">
            <a:extLst>
              <a:ext uri="{FF2B5EF4-FFF2-40B4-BE49-F238E27FC236}">
                <a16:creationId xmlns:a16="http://schemas.microsoft.com/office/drawing/2014/main" id="{96DE0C12-2F44-2978-D8DD-E9FD258C10B9}"/>
              </a:ext>
            </a:extLst>
          </p:cNvPr>
          <p:cNvSpPr txBox="1"/>
          <p:nvPr/>
        </p:nvSpPr>
        <p:spPr>
          <a:xfrm>
            <a:off x="578259" y="6211669"/>
            <a:ext cx="11035481" cy="646331"/>
          </a:xfrm>
          <a:prstGeom prst="rect">
            <a:avLst/>
          </a:prstGeom>
          <a:noFill/>
        </p:spPr>
        <p:txBody>
          <a:bodyPr wrap="square">
            <a:spAutoFit/>
          </a:bodyPr>
          <a:lstStyle/>
          <a:p>
            <a:pPr lvl="1"/>
            <a:r>
              <a:rPr lang="en-US" sz="1800" dirty="0"/>
              <a:t>Connecting Early Language and Literacy to Later Reading (Dis)abilities: Evidence, Theory, and Practice, H. Scarborough, in S. Neuman &amp; D. Dickinson (Eds.), Handbook for Research in Early Literacy (pp. 97–110).</a:t>
            </a:r>
          </a:p>
        </p:txBody>
      </p:sp>
    </p:spTree>
    <p:extLst>
      <p:ext uri="{BB962C8B-B14F-4D97-AF65-F5344CB8AC3E}">
        <p14:creationId xmlns:p14="http://schemas.microsoft.com/office/powerpoint/2010/main" val="2901269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ED68F-3C16-4C72-828D-71EA82DB168D}"/>
              </a:ext>
            </a:extLst>
          </p:cNvPr>
          <p:cNvSpPr>
            <a:spLocks noGrp="1"/>
          </p:cNvSpPr>
          <p:nvPr>
            <p:ph type="title"/>
          </p:nvPr>
        </p:nvSpPr>
        <p:spPr/>
        <p:txBody>
          <a:bodyPr/>
          <a:lstStyle/>
          <a:p>
            <a:r>
              <a:rPr lang="en-US" dirty="0"/>
              <a:t>Reading Comprehension Strand</a:t>
            </a:r>
          </a:p>
        </p:txBody>
      </p:sp>
      <p:sp>
        <p:nvSpPr>
          <p:cNvPr id="3" name="Content Placeholder 2">
            <a:extLst>
              <a:ext uri="{FF2B5EF4-FFF2-40B4-BE49-F238E27FC236}">
                <a16:creationId xmlns:a16="http://schemas.microsoft.com/office/drawing/2014/main" id="{E1589D32-6CDD-4752-BA46-1AFFE504CDEC}"/>
              </a:ext>
            </a:extLst>
          </p:cNvPr>
          <p:cNvSpPr>
            <a:spLocks noGrp="1"/>
          </p:cNvSpPr>
          <p:nvPr>
            <p:ph idx="1"/>
          </p:nvPr>
        </p:nvSpPr>
        <p:spPr/>
        <p:txBody>
          <a:bodyPr/>
          <a:lstStyle/>
          <a:p>
            <a:r>
              <a:rPr lang="en-US" dirty="0"/>
              <a:t>Think of reading comprehension as an equation:  </a:t>
            </a:r>
          </a:p>
          <a:p>
            <a:pPr lvl="1"/>
            <a:r>
              <a:rPr lang="en-US" sz="2400" dirty="0"/>
              <a:t>Phonemic Awareness + Phonics (word recognition and fluency) + Language Comprehension = Reading Comprehension</a:t>
            </a:r>
          </a:p>
          <a:p>
            <a:pPr lvl="1"/>
            <a:r>
              <a:rPr lang="en-US" sz="2400" dirty="0"/>
              <a:t>If there are any variables missing in this equation, you will not be a skilled reader.</a:t>
            </a:r>
          </a:p>
          <a:p>
            <a:r>
              <a:rPr lang="en-US" dirty="0"/>
              <a:t>Learning to read involves visual and language systems, sound, processing speed, working memory, and attention.</a:t>
            </a:r>
          </a:p>
          <a:p>
            <a:r>
              <a:rPr lang="en-US" dirty="0"/>
              <a:t>Reading is a multisensory affair, and each region of the brain plays a role.</a:t>
            </a:r>
          </a:p>
        </p:txBody>
      </p:sp>
    </p:spTree>
    <p:extLst>
      <p:ext uri="{BB962C8B-B14F-4D97-AF65-F5344CB8AC3E}">
        <p14:creationId xmlns:p14="http://schemas.microsoft.com/office/powerpoint/2010/main" val="2954558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BA584-CF35-446B-B699-EED2D4FD629E}"/>
              </a:ext>
            </a:extLst>
          </p:cNvPr>
          <p:cNvSpPr>
            <a:spLocks noGrp="1"/>
          </p:cNvSpPr>
          <p:nvPr>
            <p:ph type="title"/>
          </p:nvPr>
        </p:nvSpPr>
        <p:spPr/>
        <p:txBody>
          <a:bodyPr/>
          <a:lstStyle/>
          <a:p>
            <a:r>
              <a:rPr lang="en-US" dirty="0"/>
              <a:t>Impediments to Skilled Reading</a:t>
            </a:r>
          </a:p>
        </p:txBody>
      </p:sp>
      <p:sp>
        <p:nvSpPr>
          <p:cNvPr id="3" name="Content Placeholder 2">
            <a:extLst>
              <a:ext uri="{FF2B5EF4-FFF2-40B4-BE49-F238E27FC236}">
                <a16:creationId xmlns:a16="http://schemas.microsoft.com/office/drawing/2014/main" id="{E7F05589-42C7-488B-BB3E-DB267A9793B4}"/>
              </a:ext>
            </a:extLst>
          </p:cNvPr>
          <p:cNvSpPr>
            <a:spLocks noGrp="1"/>
          </p:cNvSpPr>
          <p:nvPr>
            <p:ph idx="1"/>
          </p:nvPr>
        </p:nvSpPr>
        <p:spPr/>
        <p:txBody>
          <a:bodyPr/>
          <a:lstStyle/>
          <a:p>
            <a:r>
              <a:rPr lang="en-US" dirty="0"/>
              <a:t>Students who do not become proficient or skilled readers struggle to access their grade level standards, curriculum and instruction.</a:t>
            </a:r>
          </a:p>
          <a:p>
            <a:r>
              <a:rPr lang="en-US" dirty="0"/>
              <a:t>Students do not become proficient readers for a plethora of reasons:</a:t>
            </a:r>
          </a:p>
          <a:p>
            <a:pPr lvl="1">
              <a:spcBef>
                <a:spcPts val="0"/>
              </a:spcBef>
            </a:pPr>
            <a:r>
              <a:rPr lang="en-US" dirty="0"/>
              <a:t>Poverty</a:t>
            </a:r>
          </a:p>
          <a:p>
            <a:pPr lvl="1">
              <a:spcBef>
                <a:spcPts val="0"/>
              </a:spcBef>
            </a:pPr>
            <a:r>
              <a:rPr lang="en-US" dirty="0"/>
              <a:t>ELL</a:t>
            </a:r>
          </a:p>
          <a:p>
            <a:pPr lvl="1">
              <a:spcBef>
                <a:spcPts val="0"/>
              </a:spcBef>
            </a:pPr>
            <a:r>
              <a:rPr lang="en-US" dirty="0"/>
              <a:t>Disability</a:t>
            </a:r>
          </a:p>
          <a:p>
            <a:pPr lvl="1">
              <a:spcBef>
                <a:spcPts val="0"/>
              </a:spcBef>
            </a:pPr>
            <a:r>
              <a:rPr lang="en-US" dirty="0"/>
              <a:t>Educational neglect</a:t>
            </a:r>
          </a:p>
          <a:p>
            <a:pPr>
              <a:spcBef>
                <a:spcPts val="0"/>
              </a:spcBef>
            </a:pPr>
            <a:r>
              <a:rPr lang="en-US" dirty="0"/>
              <a:t>Despite the impediments, most students have the ability to learn to read proficiently.  </a:t>
            </a:r>
          </a:p>
          <a:p>
            <a:pPr>
              <a:spcBef>
                <a:spcPts val="0"/>
              </a:spcBef>
            </a:pPr>
            <a:r>
              <a:rPr lang="en-US" dirty="0"/>
              <a:t>For students with disabilities, the curriculum and instructional modalities must be addressed by the IEP/504 team.</a:t>
            </a:r>
          </a:p>
        </p:txBody>
      </p:sp>
    </p:spTree>
    <p:extLst>
      <p:ext uri="{BB962C8B-B14F-4D97-AF65-F5344CB8AC3E}">
        <p14:creationId xmlns:p14="http://schemas.microsoft.com/office/powerpoint/2010/main" val="1983386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F3BAA-72B4-4AC3-965C-4C229DAE9C47}"/>
              </a:ext>
            </a:extLst>
          </p:cNvPr>
          <p:cNvSpPr>
            <a:spLocks noGrp="1"/>
          </p:cNvSpPr>
          <p:nvPr>
            <p:ph type="title"/>
          </p:nvPr>
        </p:nvSpPr>
        <p:spPr/>
        <p:txBody>
          <a:bodyPr/>
          <a:lstStyle/>
          <a:p>
            <a:r>
              <a:rPr lang="en-US" dirty="0"/>
              <a:t>Curriculum and Instruction</a:t>
            </a:r>
          </a:p>
        </p:txBody>
      </p:sp>
      <p:sp>
        <p:nvSpPr>
          <p:cNvPr id="3" name="Content Placeholder 2">
            <a:extLst>
              <a:ext uri="{FF2B5EF4-FFF2-40B4-BE49-F238E27FC236}">
                <a16:creationId xmlns:a16="http://schemas.microsoft.com/office/drawing/2014/main" id="{BD5297B2-1047-43C7-89C7-777DB7E8DD4C}"/>
              </a:ext>
            </a:extLst>
          </p:cNvPr>
          <p:cNvSpPr>
            <a:spLocks noGrp="1"/>
          </p:cNvSpPr>
          <p:nvPr>
            <p:ph idx="1"/>
          </p:nvPr>
        </p:nvSpPr>
        <p:spPr>
          <a:xfrm>
            <a:off x="838200" y="1645871"/>
            <a:ext cx="10515600" cy="4847004"/>
          </a:xfrm>
        </p:spPr>
        <p:txBody>
          <a:bodyPr/>
          <a:lstStyle/>
          <a:p>
            <a:r>
              <a:rPr lang="en-US" dirty="0"/>
              <a:t>The child's IEP must include “a statement of the special education and related services and supplementary aids and services, based on peer‐reviewed research to the extent practicable to be provided to the child.” (Section 1414(d)((1)(A)(i)(IV)).</a:t>
            </a:r>
          </a:p>
          <a:p>
            <a:r>
              <a:rPr lang="en-US" dirty="0"/>
              <a:t>An overriding theme of the IDEA is that it requires the use of "scientifically based instructional practices." Peer-reviewed research is one such practice.</a:t>
            </a:r>
          </a:p>
          <a:p>
            <a:r>
              <a:rPr lang="en-US" dirty="0"/>
              <a:t>Ultimately, the IEP team has the final say about what curriculum and instructional modalities will be required to provide the student with FAPE,  but IDEA is clear that whatever is used must be peer-reviewed as effective for this population “to the extent practicable.”</a:t>
            </a:r>
          </a:p>
        </p:txBody>
      </p:sp>
    </p:spTree>
    <p:extLst>
      <p:ext uri="{BB962C8B-B14F-4D97-AF65-F5344CB8AC3E}">
        <p14:creationId xmlns:p14="http://schemas.microsoft.com/office/powerpoint/2010/main" val="2569840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90BCE-20D8-44A4-A0B4-E082C73DA996}"/>
              </a:ext>
            </a:extLst>
          </p:cNvPr>
          <p:cNvSpPr>
            <a:spLocks noGrp="1"/>
          </p:cNvSpPr>
          <p:nvPr>
            <p:ph type="title"/>
          </p:nvPr>
        </p:nvSpPr>
        <p:spPr/>
        <p:txBody>
          <a:bodyPr>
            <a:normAutofit/>
          </a:bodyPr>
          <a:lstStyle/>
          <a:p>
            <a:r>
              <a:rPr lang="en-US" sz="3600" dirty="0"/>
              <a:t>PEER-REVIEWED RESEARCH</a:t>
            </a:r>
          </a:p>
        </p:txBody>
      </p:sp>
      <p:sp>
        <p:nvSpPr>
          <p:cNvPr id="3" name="Content Placeholder 2">
            <a:extLst>
              <a:ext uri="{FF2B5EF4-FFF2-40B4-BE49-F238E27FC236}">
                <a16:creationId xmlns:a16="http://schemas.microsoft.com/office/drawing/2014/main" id="{7ED02344-48D5-43DB-8234-D13CD0C75CBE}"/>
              </a:ext>
            </a:extLst>
          </p:cNvPr>
          <p:cNvSpPr>
            <a:spLocks noGrp="1"/>
          </p:cNvSpPr>
          <p:nvPr>
            <p:ph idx="1"/>
          </p:nvPr>
        </p:nvSpPr>
        <p:spPr>
          <a:xfrm>
            <a:off x="490384" y="1719613"/>
            <a:ext cx="11211232" cy="4351338"/>
          </a:xfrm>
        </p:spPr>
        <p:txBody>
          <a:bodyPr>
            <a:normAutofit fontScale="92500" lnSpcReduction="10000"/>
          </a:bodyPr>
          <a:lstStyle/>
          <a:p>
            <a:r>
              <a:rPr lang="en-US" dirty="0"/>
              <a:t>Peer-reviewed research is "research that is reviewed by qualified and independent reviewers to ensure that the quality of the information meets the standards of the field before the research is published." 71 Fed. Reg. 46,664 (2006).</a:t>
            </a:r>
          </a:p>
          <a:p>
            <a:r>
              <a:rPr lang="en-US" dirty="0"/>
              <a:t>Reducing the term to a single definition is difficult because the review process varies depending on the type of information to be reviewed. 71 Fed. Reg. 46,664 (2006).</a:t>
            </a:r>
          </a:p>
          <a:p>
            <a:r>
              <a:rPr lang="en-US" dirty="0"/>
              <a:t>Peer-reviewed research generally refers to research that is reviewed by qualified and independent reviewers to ensure that the quality of the information meets standards of the field before the research is published. Determining whether a particular early intervention service is based on peer-reviewed research may require a review of literature or other information that reports on the use of evidence-based practices by peer providers.  Letter to Kane, 55 IDELR 203 (OSEP 2010).</a:t>
            </a:r>
          </a:p>
        </p:txBody>
      </p:sp>
    </p:spTree>
    <p:extLst>
      <p:ext uri="{BB962C8B-B14F-4D97-AF65-F5344CB8AC3E}">
        <p14:creationId xmlns:p14="http://schemas.microsoft.com/office/powerpoint/2010/main" val="4207689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494B4-3E9E-4AC7-9AA2-B04B4DD47752}"/>
              </a:ext>
            </a:extLst>
          </p:cNvPr>
          <p:cNvSpPr>
            <a:spLocks noGrp="1"/>
          </p:cNvSpPr>
          <p:nvPr>
            <p:ph type="title"/>
          </p:nvPr>
        </p:nvSpPr>
        <p:spPr/>
        <p:txBody>
          <a:bodyPr/>
          <a:lstStyle/>
          <a:p>
            <a:r>
              <a:rPr lang="en-US" dirty="0"/>
              <a:t>“To the extent practicable”</a:t>
            </a:r>
          </a:p>
        </p:txBody>
      </p:sp>
      <p:sp>
        <p:nvSpPr>
          <p:cNvPr id="3" name="Content Placeholder 2">
            <a:extLst>
              <a:ext uri="{FF2B5EF4-FFF2-40B4-BE49-F238E27FC236}">
                <a16:creationId xmlns:a16="http://schemas.microsoft.com/office/drawing/2014/main" id="{B9E79904-5862-4C50-A9EC-A9E0AE20F08E}"/>
              </a:ext>
            </a:extLst>
          </p:cNvPr>
          <p:cNvSpPr>
            <a:spLocks noGrp="1"/>
          </p:cNvSpPr>
          <p:nvPr>
            <p:ph idx="1"/>
          </p:nvPr>
        </p:nvSpPr>
        <p:spPr>
          <a:xfrm>
            <a:off x="682113" y="1645871"/>
            <a:ext cx="10827774" cy="4847004"/>
          </a:xfrm>
        </p:spPr>
        <p:txBody>
          <a:bodyPr/>
          <a:lstStyle/>
          <a:p>
            <a:r>
              <a:rPr lang="en-US" dirty="0"/>
              <a:t>The phrase "to the extent practicable," as used in IDEA, generally means that services and supports should be based on peer-reviewed research to the extent that it is possible, given the availability of peer-reviewed research. 71 Fed. Reg. 46,665 (2006).</a:t>
            </a:r>
          </a:p>
          <a:p>
            <a:r>
              <a:rPr lang="en-US" dirty="0"/>
              <a:t>Take away:  </a:t>
            </a:r>
          </a:p>
          <a:p>
            <a:pPr lvl="1"/>
            <a:r>
              <a:rPr lang="en-US" dirty="0"/>
              <a:t>If it isn’t practicable, District can use something else. </a:t>
            </a:r>
          </a:p>
          <a:p>
            <a:pPr lvl="1"/>
            <a:r>
              <a:rPr lang="en-US" dirty="0"/>
              <a:t>The peer-reviewed studies do not necessarily have to show the services or supports were peer reviewed as effective for the population of students with the child's unique combination of disabilities.</a:t>
            </a:r>
          </a:p>
          <a:p>
            <a:pPr lvl="1"/>
            <a:r>
              <a:rPr lang="en-US" dirty="0"/>
              <a:t>Ultimately, the program must be sufficient to show it provides the student with FAPE.</a:t>
            </a:r>
          </a:p>
          <a:p>
            <a:pPr lvl="2"/>
            <a:endParaRPr lang="en-US" dirty="0"/>
          </a:p>
        </p:txBody>
      </p:sp>
    </p:spTree>
    <p:extLst>
      <p:ext uri="{BB962C8B-B14F-4D97-AF65-F5344CB8AC3E}">
        <p14:creationId xmlns:p14="http://schemas.microsoft.com/office/powerpoint/2010/main" val="3135673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B766F-5AB2-44FB-A0A4-97234CE36DE6}"/>
              </a:ext>
            </a:extLst>
          </p:cNvPr>
          <p:cNvSpPr>
            <a:spLocks noGrp="1"/>
          </p:cNvSpPr>
          <p:nvPr>
            <p:ph type="title"/>
          </p:nvPr>
        </p:nvSpPr>
        <p:spPr>
          <a:xfrm>
            <a:off x="838200" y="191730"/>
            <a:ext cx="10515600" cy="908783"/>
          </a:xfrm>
        </p:spPr>
        <p:txBody>
          <a:bodyPr>
            <a:normAutofit fontScale="90000"/>
          </a:bodyPr>
          <a:lstStyle/>
          <a:p>
            <a:r>
              <a:rPr lang="en-US" dirty="0"/>
              <a:t>Where Can you Find Peer-Reviewed Research?</a:t>
            </a:r>
          </a:p>
        </p:txBody>
      </p:sp>
      <p:sp>
        <p:nvSpPr>
          <p:cNvPr id="3" name="Content Placeholder 2">
            <a:extLst>
              <a:ext uri="{FF2B5EF4-FFF2-40B4-BE49-F238E27FC236}">
                <a16:creationId xmlns:a16="http://schemas.microsoft.com/office/drawing/2014/main" id="{4EB3F1FD-2959-4F69-84B1-B391FAFC5ADD}"/>
              </a:ext>
            </a:extLst>
          </p:cNvPr>
          <p:cNvSpPr>
            <a:spLocks noGrp="1"/>
          </p:cNvSpPr>
          <p:nvPr>
            <p:ph idx="1"/>
          </p:nvPr>
        </p:nvSpPr>
        <p:spPr>
          <a:xfrm>
            <a:off x="838200" y="1645871"/>
            <a:ext cx="10515600" cy="4961406"/>
          </a:xfrm>
        </p:spPr>
        <p:txBody>
          <a:bodyPr>
            <a:normAutofit/>
          </a:bodyPr>
          <a:lstStyle/>
          <a:p>
            <a:r>
              <a:rPr lang="en-US" dirty="0"/>
              <a:t>What Works Clearing House:  While this database is a bit clunky and sometimes hard to use, it is my go-to for research and peer reviewed studies in the field of education.</a:t>
            </a:r>
          </a:p>
          <a:p>
            <a:pPr lvl="1"/>
            <a:r>
              <a:rPr lang="en-US" dirty="0">
                <a:hlinkClick r:id="rId2"/>
              </a:rPr>
              <a:t>https://ies.ed.gov/ncee/wwc/FWW/Results?filters=,Literacy</a:t>
            </a:r>
            <a:endParaRPr lang="en-US" dirty="0"/>
          </a:p>
          <a:p>
            <a:r>
              <a:rPr lang="nl-NL" dirty="0"/>
              <a:t>Student Achievement Partners:  </a:t>
            </a:r>
            <a:r>
              <a:rPr lang="en-US" dirty="0"/>
              <a:t>SAP is a nonprofit dedicated to improving literacy and mathematics outcomes for K-12 students nationally.</a:t>
            </a:r>
            <a:endParaRPr lang="nl-NL" dirty="0"/>
          </a:p>
          <a:p>
            <a:pPr lvl="1"/>
            <a:r>
              <a:rPr lang="nl-NL" dirty="0">
                <a:hlinkClick r:id="rId3"/>
              </a:rPr>
              <a:t>https://achievethecore.org/about-us</a:t>
            </a:r>
            <a:endParaRPr lang="nl-NL" dirty="0"/>
          </a:p>
          <a:p>
            <a:r>
              <a:rPr lang="nl-NL" dirty="0"/>
              <a:t>Academics Interventions Tool Chart:  </a:t>
            </a:r>
            <a:r>
              <a:rPr lang="en-US" dirty="0"/>
              <a:t>Six tool charts intended to assist educators and families in becoming informed consumers who can select academic and behavioral assessment tools and interventions.</a:t>
            </a:r>
          </a:p>
          <a:p>
            <a:pPr lvl="1"/>
            <a:r>
              <a:rPr lang="en-US" dirty="0">
                <a:hlinkClick r:id="rId4"/>
              </a:rPr>
              <a:t>http://www.intensiveintervention.org/resources/tools-charts</a:t>
            </a:r>
            <a:endParaRPr lang="en-US" dirty="0"/>
          </a:p>
          <a:p>
            <a:pPr marL="457200" lvl="1" indent="0">
              <a:buNone/>
            </a:pPr>
            <a:endParaRPr lang="en-US" dirty="0"/>
          </a:p>
        </p:txBody>
      </p:sp>
    </p:spTree>
    <p:extLst>
      <p:ext uri="{BB962C8B-B14F-4D97-AF65-F5344CB8AC3E}">
        <p14:creationId xmlns:p14="http://schemas.microsoft.com/office/powerpoint/2010/main" val="3712070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6B70DC8-22A4-4EB9-A5C0-DD3C94D0BB5E}"/>
              </a:ext>
            </a:extLst>
          </p:cNvPr>
          <p:cNvSpPr>
            <a:spLocks noGrp="1"/>
          </p:cNvSpPr>
          <p:nvPr>
            <p:ph type="title"/>
          </p:nvPr>
        </p:nvSpPr>
        <p:spPr/>
        <p:txBody>
          <a:bodyPr>
            <a:normAutofit fontScale="90000"/>
          </a:bodyPr>
          <a:lstStyle/>
          <a:p>
            <a:r>
              <a:rPr lang="en-US" dirty="0"/>
              <a:t>About Your Presenter</a:t>
            </a:r>
          </a:p>
        </p:txBody>
      </p:sp>
      <p:sp>
        <p:nvSpPr>
          <p:cNvPr id="8" name="Content Placeholder 7">
            <a:extLst>
              <a:ext uri="{FF2B5EF4-FFF2-40B4-BE49-F238E27FC236}">
                <a16:creationId xmlns:a16="http://schemas.microsoft.com/office/drawing/2014/main" id="{1CCA54ED-3DA5-46DB-8DF3-265BB183D3D3}"/>
              </a:ext>
            </a:extLst>
          </p:cNvPr>
          <p:cNvSpPr>
            <a:spLocks noGrp="1"/>
          </p:cNvSpPr>
          <p:nvPr>
            <p:ph idx="1"/>
          </p:nvPr>
        </p:nvSpPr>
        <p:spPr/>
        <p:txBody>
          <a:bodyPr>
            <a:normAutofit lnSpcReduction="10000"/>
          </a:bodyPr>
          <a:lstStyle/>
          <a:p>
            <a:r>
              <a:rPr lang="en-US" dirty="0"/>
              <a:t>I am a Senior Staff Attorney at Disability Rights Florida</a:t>
            </a:r>
          </a:p>
          <a:p>
            <a:r>
              <a:rPr lang="en-US" dirty="0"/>
              <a:t>I am licensed to practice law in Florida and admitted to all courts, both federal and state within Florida, including the 11th Circuit Court of Appeals.  </a:t>
            </a:r>
          </a:p>
          <a:p>
            <a:r>
              <a:rPr lang="en-US" dirty="0"/>
              <a:t>I represent clients in administrative hearings through the Division of Administrative Hearings (DOAH). </a:t>
            </a:r>
          </a:p>
          <a:p>
            <a:r>
              <a:rPr lang="en-US" dirty="0"/>
              <a:t>I am the mother of a special needs child.  </a:t>
            </a:r>
          </a:p>
          <a:p>
            <a:r>
              <a:rPr lang="en-US" dirty="0"/>
              <a:t>Prior to becoming an attorney, I was an educator.  As a teacher, my expertise was in literacy skills development.  </a:t>
            </a:r>
          </a:p>
          <a:p>
            <a:endParaRPr lang="en-US" dirty="0"/>
          </a:p>
        </p:txBody>
      </p:sp>
    </p:spTree>
    <p:extLst>
      <p:ext uri="{BB962C8B-B14F-4D97-AF65-F5344CB8AC3E}">
        <p14:creationId xmlns:p14="http://schemas.microsoft.com/office/powerpoint/2010/main" val="65491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A1967-6C9F-452E-BF83-A3DFCB727EFF}"/>
              </a:ext>
            </a:extLst>
          </p:cNvPr>
          <p:cNvSpPr>
            <a:spLocks noGrp="1"/>
          </p:cNvSpPr>
          <p:nvPr>
            <p:ph type="title"/>
          </p:nvPr>
        </p:nvSpPr>
        <p:spPr/>
        <p:txBody>
          <a:bodyPr/>
          <a:lstStyle/>
          <a:p>
            <a:r>
              <a:rPr lang="en-US" dirty="0"/>
              <a:t>Three Types of Reading Disabilities</a:t>
            </a:r>
          </a:p>
        </p:txBody>
      </p:sp>
      <p:sp>
        <p:nvSpPr>
          <p:cNvPr id="3" name="Content Placeholder 2">
            <a:extLst>
              <a:ext uri="{FF2B5EF4-FFF2-40B4-BE49-F238E27FC236}">
                <a16:creationId xmlns:a16="http://schemas.microsoft.com/office/drawing/2014/main" id="{9CA1D610-2690-47CB-8FE4-47290AA6BFE2}"/>
              </a:ext>
            </a:extLst>
          </p:cNvPr>
          <p:cNvSpPr>
            <a:spLocks noGrp="1"/>
          </p:cNvSpPr>
          <p:nvPr>
            <p:ph idx="1"/>
          </p:nvPr>
        </p:nvSpPr>
        <p:spPr>
          <a:xfrm>
            <a:off x="705465" y="1645871"/>
            <a:ext cx="10515600" cy="4847004"/>
          </a:xfrm>
        </p:spPr>
        <p:txBody>
          <a:bodyPr>
            <a:noAutofit/>
          </a:bodyPr>
          <a:lstStyle/>
          <a:p>
            <a:pPr marL="0" indent="0">
              <a:buNone/>
            </a:pPr>
            <a:r>
              <a:rPr lang="en-US" sz="2100" dirty="0"/>
              <a:t>There are three types of developmental reading disabilities:</a:t>
            </a:r>
          </a:p>
          <a:p>
            <a:pPr marL="914400" lvl="1" indent="-457200">
              <a:buFont typeface="+mj-lt"/>
              <a:buAutoNum type="arabicPeriod"/>
            </a:pPr>
            <a:r>
              <a:rPr lang="en-US" sz="2100" dirty="0"/>
              <a:t>Phonological deficit, implicating a core problem in the phonological processing system of oral language.</a:t>
            </a:r>
          </a:p>
          <a:p>
            <a:pPr marL="914400" lvl="1" indent="-457200">
              <a:buFont typeface="+mj-lt"/>
              <a:buAutoNum type="arabicPeriod"/>
            </a:pPr>
            <a:r>
              <a:rPr lang="en-US" sz="2100" dirty="0"/>
              <a:t>Processing speed/orthographic processing deficit, affecting speed and accuracy of printed word recognition (RAN or fluency problem).</a:t>
            </a:r>
          </a:p>
          <a:p>
            <a:pPr lvl="2"/>
            <a:r>
              <a:rPr lang="en-US" sz="2100" dirty="0"/>
              <a:t>Orthographic processing is the ability to visually recognize and remember written words and parts of words. It includes the ability to immediately recognize letter sequences, patterns, symbols, and to spell phonetically irregular words.</a:t>
            </a:r>
          </a:p>
          <a:p>
            <a:pPr marL="914400" lvl="1" indent="-457200">
              <a:buFont typeface="+mj-lt"/>
              <a:buAutoNum type="arabicPeriod"/>
            </a:pPr>
            <a:r>
              <a:rPr lang="en-US" sz="2100" dirty="0"/>
              <a:t>Comprehension deficit, specifically found in children with social-linguistic disabilities (e.g., autism spectrum), vocabulary weaknesses, generalized language learning disorders, and learning difficulties that affect abstract reasoning and logical thinking.</a:t>
            </a:r>
          </a:p>
        </p:txBody>
      </p:sp>
    </p:spTree>
    <p:extLst>
      <p:ext uri="{BB962C8B-B14F-4D97-AF65-F5344CB8AC3E}">
        <p14:creationId xmlns:p14="http://schemas.microsoft.com/office/powerpoint/2010/main" val="3353699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4936C-A34E-4729-8263-E195EA348B87}"/>
              </a:ext>
            </a:extLst>
          </p:cNvPr>
          <p:cNvSpPr>
            <a:spLocks noGrp="1"/>
          </p:cNvSpPr>
          <p:nvPr>
            <p:ph type="title"/>
          </p:nvPr>
        </p:nvSpPr>
        <p:spPr/>
        <p:txBody>
          <a:bodyPr/>
          <a:lstStyle/>
          <a:p>
            <a:r>
              <a:rPr lang="en-US" dirty="0"/>
              <a:t>What Works </a:t>
            </a:r>
          </a:p>
        </p:txBody>
      </p:sp>
      <p:sp>
        <p:nvSpPr>
          <p:cNvPr id="3" name="Content Placeholder 2">
            <a:extLst>
              <a:ext uri="{FF2B5EF4-FFF2-40B4-BE49-F238E27FC236}">
                <a16:creationId xmlns:a16="http://schemas.microsoft.com/office/drawing/2014/main" id="{D021EAF1-60E6-4517-B0F7-5CFAC832BE0C}"/>
              </a:ext>
            </a:extLst>
          </p:cNvPr>
          <p:cNvSpPr>
            <a:spLocks noGrp="1"/>
          </p:cNvSpPr>
          <p:nvPr>
            <p:ph idx="1"/>
          </p:nvPr>
        </p:nvSpPr>
        <p:spPr/>
        <p:txBody>
          <a:bodyPr/>
          <a:lstStyle/>
          <a:p>
            <a:r>
              <a:rPr lang="en-US" dirty="0"/>
              <a:t>Finding what works for students is an individualized approach.  However, there are some universal best practices that have been long recognized as effective for struggling readers:</a:t>
            </a:r>
          </a:p>
          <a:p>
            <a:pPr lvl="1"/>
            <a:r>
              <a:rPr lang="en-US" sz="2300" dirty="0"/>
              <a:t>Direct, explicit, multisensory instruction</a:t>
            </a:r>
          </a:p>
          <a:p>
            <a:pPr lvl="1"/>
            <a:r>
              <a:rPr lang="en-US" sz="2300" dirty="0"/>
              <a:t>Curriculum that is systematic, has built in progress monitoring, is differentiated, and covers all five foundational reading skills in the proper scope and sequence:</a:t>
            </a:r>
          </a:p>
          <a:p>
            <a:pPr lvl="2"/>
            <a:r>
              <a:rPr lang="en-US" sz="2300" dirty="0"/>
              <a:t>Phonemic awareness, phonics, fluency, vocabulary, and comprehension.</a:t>
            </a:r>
          </a:p>
          <a:p>
            <a:pPr lvl="1"/>
            <a:r>
              <a:rPr lang="en-US" sz="2300" dirty="0"/>
              <a:t>Identifying which type of reading disability the student has and tailoring the goals and objectives to their specific needs. </a:t>
            </a:r>
          </a:p>
        </p:txBody>
      </p:sp>
    </p:spTree>
    <p:extLst>
      <p:ext uri="{BB962C8B-B14F-4D97-AF65-F5344CB8AC3E}">
        <p14:creationId xmlns:p14="http://schemas.microsoft.com/office/powerpoint/2010/main" val="1574004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DE79C-91A5-486B-A360-4941D1CD48C6}"/>
              </a:ext>
            </a:extLst>
          </p:cNvPr>
          <p:cNvSpPr>
            <a:spLocks noGrp="1"/>
          </p:cNvSpPr>
          <p:nvPr>
            <p:ph type="title"/>
          </p:nvPr>
        </p:nvSpPr>
        <p:spPr/>
        <p:txBody>
          <a:bodyPr/>
          <a:lstStyle/>
          <a:p>
            <a:r>
              <a:rPr lang="en-US" dirty="0"/>
              <a:t>Evaluations</a:t>
            </a:r>
          </a:p>
        </p:txBody>
      </p:sp>
      <p:sp>
        <p:nvSpPr>
          <p:cNvPr id="3" name="Content Placeholder 2">
            <a:extLst>
              <a:ext uri="{FF2B5EF4-FFF2-40B4-BE49-F238E27FC236}">
                <a16:creationId xmlns:a16="http://schemas.microsoft.com/office/drawing/2014/main" id="{455D0776-C1B2-4A18-B01C-22B07032F53A}"/>
              </a:ext>
            </a:extLst>
          </p:cNvPr>
          <p:cNvSpPr>
            <a:spLocks noGrp="1"/>
          </p:cNvSpPr>
          <p:nvPr>
            <p:ph idx="1"/>
          </p:nvPr>
        </p:nvSpPr>
        <p:spPr/>
        <p:txBody>
          <a:bodyPr/>
          <a:lstStyle/>
          <a:p>
            <a:r>
              <a:rPr lang="en-US" dirty="0"/>
              <a:t>In order to determine what the student’s strengths and weaknesses are, evaluations are necessary.</a:t>
            </a:r>
          </a:p>
          <a:p>
            <a:r>
              <a:rPr lang="en-US" dirty="0"/>
              <a:t>Understanding what type of data you need to capture in order to make informed decisions is vital.</a:t>
            </a:r>
          </a:p>
          <a:p>
            <a:r>
              <a:rPr lang="en-US" dirty="0"/>
              <a:t>Remember, students with developmental reading disabilities often have co-occurring issues that affect their ability to access their curriculum and instruction, retain the information they have learned, and retrieve the information when necessary.  </a:t>
            </a:r>
          </a:p>
          <a:p>
            <a:r>
              <a:rPr lang="en-US" dirty="0"/>
              <a:t>Make sure you are evaluating for all these issues as well.  </a:t>
            </a:r>
          </a:p>
        </p:txBody>
      </p:sp>
    </p:spTree>
    <p:extLst>
      <p:ext uri="{BB962C8B-B14F-4D97-AF65-F5344CB8AC3E}">
        <p14:creationId xmlns:p14="http://schemas.microsoft.com/office/powerpoint/2010/main" val="3399729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5AF71-147A-493A-B821-A66A6B9F4AFB}"/>
              </a:ext>
            </a:extLst>
          </p:cNvPr>
          <p:cNvSpPr>
            <a:spLocks noGrp="1"/>
          </p:cNvSpPr>
          <p:nvPr>
            <p:ph type="title"/>
          </p:nvPr>
        </p:nvSpPr>
        <p:spPr/>
        <p:txBody>
          <a:bodyPr/>
          <a:lstStyle/>
          <a:p>
            <a:r>
              <a:rPr lang="en-US" dirty="0"/>
              <a:t>Co-occurring Issues: SLP</a:t>
            </a:r>
          </a:p>
        </p:txBody>
      </p:sp>
      <p:sp>
        <p:nvSpPr>
          <p:cNvPr id="3" name="Content Placeholder 2">
            <a:extLst>
              <a:ext uri="{FF2B5EF4-FFF2-40B4-BE49-F238E27FC236}">
                <a16:creationId xmlns:a16="http://schemas.microsoft.com/office/drawing/2014/main" id="{E3533DCF-8833-4B0B-BAE8-D3EB328F18E7}"/>
              </a:ext>
            </a:extLst>
          </p:cNvPr>
          <p:cNvSpPr>
            <a:spLocks noGrp="1"/>
          </p:cNvSpPr>
          <p:nvPr>
            <p:ph idx="1"/>
          </p:nvPr>
        </p:nvSpPr>
        <p:spPr/>
        <p:txBody>
          <a:bodyPr/>
          <a:lstStyle/>
          <a:p>
            <a:r>
              <a:rPr lang="en-US" dirty="0"/>
              <a:t>The following skill areas should be assessed by a speech-language pathologist:</a:t>
            </a:r>
          </a:p>
          <a:p>
            <a:pPr lvl="1"/>
            <a:r>
              <a:rPr lang="en-US" dirty="0"/>
              <a:t>Speech Sound Errors/Skills: Is the student using any phonological processes in his speech?</a:t>
            </a:r>
          </a:p>
          <a:p>
            <a:pPr lvl="1"/>
            <a:r>
              <a:rPr lang="en-US" dirty="0"/>
              <a:t>Phonological Awareness Skills: How does the student do with phonological awareness tasks like rhyming, segmenting, blending, etc.?</a:t>
            </a:r>
          </a:p>
          <a:p>
            <a:pPr lvl="1"/>
            <a:r>
              <a:rPr lang="en-US" dirty="0"/>
              <a:t>Overall Language Skills: How does the student score on expressive and receptive language tests?</a:t>
            </a:r>
          </a:p>
          <a:p>
            <a:endParaRPr lang="en-US" dirty="0"/>
          </a:p>
        </p:txBody>
      </p:sp>
    </p:spTree>
    <p:extLst>
      <p:ext uri="{BB962C8B-B14F-4D97-AF65-F5344CB8AC3E}">
        <p14:creationId xmlns:p14="http://schemas.microsoft.com/office/powerpoint/2010/main" val="1229273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3A77D-4E74-4B4B-8E8C-83E73F31F5A8}"/>
              </a:ext>
            </a:extLst>
          </p:cNvPr>
          <p:cNvSpPr>
            <a:spLocks noGrp="1"/>
          </p:cNvSpPr>
          <p:nvPr>
            <p:ph type="title"/>
          </p:nvPr>
        </p:nvSpPr>
        <p:spPr/>
        <p:txBody>
          <a:bodyPr/>
          <a:lstStyle/>
          <a:p>
            <a:r>
              <a:rPr lang="en-US" dirty="0"/>
              <a:t>Co-occurring Issues: OT (1 of 2)</a:t>
            </a:r>
          </a:p>
        </p:txBody>
      </p:sp>
      <p:sp>
        <p:nvSpPr>
          <p:cNvPr id="3" name="Content Placeholder 2">
            <a:extLst>
              <a:ext uri="{FF2B5EF4-FFF2-40B4-BE49-F238E27FC236}">
                <a16:creationId xmlns:a16="http://schemas.microsoft.com/office/drawing/2014/main" id="{6FF6498A-F0C3-4ACE-8875-96BD991DEFD8}"/>
              </a:ext>
            </a:extLst>
          </p:cNvPr>
          <p:cNvSpPr>
            <a:spLocks noGrp="1"/>
          </p:cNvSpPr>
          <p:nvPr>
            <p:ph idx="1"/>
          </p:nvPr>
        </p:nvSpPr>
        <p:spPr>
          <a:xfrm>
            <a:off x="419100" y="1495622"/>
            <a:ext cx="11353800" cy="5126404"/>
          </a:xfrm>
        </p:spPr>
        <p:txBody>
          <a:bodyPr/>
          <a:lstStyle/>
          <a:p>
            <a:pPr marL="0" indent="0">
              <a:lnSpc>
                <a:spcPct val="107000"/>
              </a:lnSpc>
              <a:spcBef>
                <a:spcPts val="0"/>
              </a:spcBef>
              <a:spcAft>
                <a:spcPts val="800"/>
              </a:spcAft>
              <a:buNone/>
            </a:pPr>
            <a:r>
              <a:rPr lang="en-US" sz="2200" dirty="0">
                <a:effectLst/>
              </a:rPr>
              <a:t>The following skills </a:t>
            </a:r>
            <a:r>
              <a:rPr lang="en-US" sz="2200" dirty="0"/>
              <a:t>may need to </a:t>
            </a:r>
            <a:r>
              <a:rPr lang="en-US" sz="2200" dirty="0">
                <a:effectLst/>
              </a:rPr>
              <a:t>be assessed by an Occupational Therapist:</a:t>
            </a:r>
          </a:p>
          <a:p>
            <a:pPr>
              <a:lnSpc>
                <a:spcPct val="107000"/>
              </a:lnSpc>
              <a:spcBef>
                <a:spcPts val="0"/>
              </a:spcBef>
            </a:pPr>
            <a:r>
              <a:rPr lang="en-US" sz="2200" dirty="0">
                <a:effectLst/>
              </a:rPr>
              <a:t>Oculomotor function or visual efficiency</a:t>
            </a:r>
          </a:p>
          <a:p>
            <a:pPr marL="742950" lvl="1" indent="-285750">
              <a:lnSpc>
                <a:spcPct val="107000"/>
              </a:lnSpc>
              <a:spcBef>
                <a:spcPts val="0"/>
              </a:spcBef>
              <a:buFont typeface="Courier New" panose="02070309020205020404" pitchFamily="49" charset="0"/>
              <a:buChar char="o"/>
            </a:pPr>
            <a:r>
              <a:rPr lang="en-US" dirty="0">
                <a:effectLst/>
              </a:rPr>
              <a:t>Visual Perception Skills Development</a:t>
            </a:r>
          </a:p>
          <a:p>
            <a:pPr lvl="2">
              <a:lnSpc>
                <a:spcPct val="107000"/>
              </a:lnSpc>
              <a:spcBef>
                <a:spcPts val="0"/>
              </a:spcBef>
              <a:buFont typeface="Wingdings" panose="05000000000000000000" pitchFamily="2" charset="2"/>
              <a:buChar char=""/>
            </a:pPr>
            <a:r>
              <a:rPr lang="en-US" sz="2200" dirty="0">
                <a:effectLst/>
              </a:rPr>
              <a:t>Visual discrimination to improve a child’s ability to classify objects based on color, forms, shapes, and other attributes.</a:t>
            </a:r>
          </a:p>
          <a:p>
            <a:pPr lvl="2">
              <a:lnSpc>
                <a:spcPct val="107000"/>
              </a:lnSpc>
              <a:spcBef>
                <a:spcPts val="0"/>
              </a:spcBef>
              <a:buFont typeface="Wingdings" panose="05000000000000000000" pitchFamily="2" charset="2"/>
              <a:buChar char=""/>
            </a:pPr>
            <a:r>
              <a:rPr lang="en-US" sz="2200" dirty="0">
                <a:effectLst/>
              </a:rPr>
              <a:t>Visual memory to improve the ability to recall information, such as shapes, patterns, the sequence of events once it has been removed from sight.</a:t>
            </a:r>
          </a:p>
          <a:p>
            <a:pPr lvl="2">
              <a:lnSpc>
                <a:spcPct val="107000"/>
              </a:lnSpc>
              <a:spcBef>
                <a:spcPts val="0"/>
              </a:spcBef>
              <a:buFont typeface="Wingdings" panose="05000000000000000000" pitchFamily="2" charset="2"/>
              <a:buChar char=""/>
            </a:pPr>
            <a:r>
              <a:rPr lang="en-US" sz="2200" dirty="0">
                <a:effectLst/>
              </a:rPr>
              <a:t>Spatial awareness to teach how an object is placed in relation to oneself in space. </a:t>
            </a:r>
            <a:r>
              <a:rPr lang="en-US" sz="2200" dirty="0"/>
              <a:t>S</a:t>
            </a:r>
            <a:r>
              <a:rPr lang="en-US" sz="2200" dirty="0">
                <a:effectLst/>
              </a:rPr>
              <a:t>tudents with poor visual perceptional skills often observed making clumsy movements and often bumping into things.</a:t>
            </a:r>
          </a:p>
          <a:p>
            <a:pPr lvl="2">
              <a:lnSpc>
                <a:spcPct val="107000"/>
              </a:lnSpc>
              <a:spcBef>
                <a:spcPts val="0"/>
              </a:spcBef>
              <a:spcAft>
                <a:spcPts val="800"/>
              </a:spcAft>
              <a:buFont typeface="Wingdings" panose="05000000000000000000" pitchFamily="2" charset="2"/>
              <a:buChar char=""/>
            </a:pPr>
            <a:r>
              <a:rPr lang="en-US" sz="2200" dirty="0">
                <a:effectLst/>
              </a:rPr>
              <a:t>Eye-Hand coordination is a vital skill required for reading and handwriting. </a:t>
            </a:r>
          </a:p>
          <a:p>
            <a:pPr lvl="1">
              <a:lnSpc>
                <a:spcPct val="107000"/>
              </a:lnSpc>
              <a:spcBef>
                <a:spcPts val="0"/>
              </a:spcBef>
              <a:spcAft>
                <a:spcPts val="800"/>
              </a:spcAft>
              <a:buFont typeface="Wingdings" panose="05000000000000000000" pitchFamily="2" charset="2"/>
              <a:buChar char=""/>
            </a:pPr>
            <a:r>
              <a:rPr lang="en-US" dirty="0"/>
              <a:t>M</a:t>
            </a:r>
            <a:r>
              <a:rPr lang="en-US" dirty="0">
                <a:effectLst/>
              </a:rPr>
              <a:t>otor coordination</a:t>
            </a:r>
          </a:p>
          <a:p>
            <a:pPr>
              <a:lnSpc>
                <a:spcPct val="107000"/>
              </a:lnSpc>
              <a:spcBef>
                <a:spcPts val="0"/>
              </a:spcBef>
              <a:spcAft>
                <a:spcPts val="800"/>
              </a:spcAft>
            </a:pPr>
            <a:r>
              <a:rPr lang="en-US" sz="2200" dirty="0">
                <a:effectLst/>
              </a:rPr>
              <a:t>Handwriting Skills Development</a:t>
            </a:r>
          </a:p>
          <a:p>
            <a:endParaRPr lang="en-US" dirty="0"/>
          </a:p>
        </p:txBody>
      </p:sp>
    </p:spTree>
    <p:extLst>
      <p:ext uri="{BB962C8B-B14F-4D97-AF65-F5344CB8AC3E}">
        <p14:creationId xmlns:p14="http://schemas.microsoft.com/office/powerpoint/2010/main" val="3306645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C4007-FAEE-439D-9B19-C1CDA99DA9DE}"/>
              </a:ext>
            </a:extLst>
          </p:cNvPr>
          <p:cNvSpPr>
            <a:spLocks noGrp="1"/>
          </p:cNvSpPr>
          <p:nvPr>
            <p:ph type="title"/>
          </p:nvPr>
        </p:nvSpPr>
        <p:spPr/>
        <p:txBody>
          <a:bodyPr/>
          <a:lstStyle/>
          <a:p>
            <a:r>
              <a:rPr lang="en-US" dirty="0"/>
              <a:t>Co-occurring Issues: OT (2 of 2)</a:t>
            </a:r>
          </a:p>
        </p:txBody>
      </p:sp>
      <p:sp>
        <p:nvSpPr>
          <p:cNvPr id="3" name="Content Placeholder 2">
            <a:extLst>
              <a:ext uri="{FF2B5EF4-FFF2-40B4-BE49-F238E27FC236}">
                <a16:creationId xmlns:a16="http://schemas.microsoft.com/office/drawing/2014/main" id="{A92CAEE4-5A4C-4AC5-B80E-FB09A8ADDCB0}"/>
              </a:ext>
            </a:extLst>
          </p:cNvPr>
          <p:cNvSpPr>
            <a:spLocks noGrp="1"/>
          </p:cNvSpPr>
          <p:nvPr>
            <p:ph idx="1"/>
          </p:nvPr>
        </p:nvSpPr>
        <p:spPr/>
        <p:txBody>
          <a:bodyPr>
            <a:normAutofit lnSpcReduction="10000"/>
          </a:bodyPr>
          <a:lstStyle/>
          <a:p>
            <a:r>
              <a:rPr lang="en-US" dirty="0"/>
              <a:t>Executive functioning</a:t>
            </a:r>
          </a:p>
          <a:p>
            <a:pPr lvl="1"/>
            <a:r>
              <a:rPr lang="en-US" dirty="0"/>
              <a:t>Organizational Skills Development</a:t>
            </a:r>
          </a:p>
          <a:p>
            <a:pPr lvl="1"/>
            <a:r>
              <a:rPr lang="en-US" dirty="0"/>
              <a:t>Teaching how to think in reverse to find a solution to a task.</a:t>
            </a:r>
          </a:p>
          <a:p>
            <a:pPr lvl="1"/>
            <a:r>
              <a:rPr lang="en-US" dirty="0"/>
              <a:t>Breaking a large task into smaller ones. Not only it becomes more manageable, but it also reduces anxiety.</a:t>
            </a:r>
          </a:p>
          <a:p>
            <a:pPr lvl="1"/>
            <a:r>
              <a:rPr lang="en-US" dirty="0"/>
              <a:t>Teaching how to prepare physically and mentally for a task in advance. A visual timetable for the week is perfect for planning ahead. Planning early reduces anxiety and last moment time pressure and helps in achieving better results in the task.</a:t>
            </a:r>
          </a:p>
          <a:p>
            <a:pPr lvl="1"/>
            <a:r>
              <a:rPr lang="en-US" dirty="0"/>
              <a:t>Using visual cues for recalling work to be done. ‘To-Do’ lists are helpful in keeping track.</a:t>
            </a:r>
          </a:p>
          <a:p>
            <a:endParaRPr lang="en-US" dirty="0"/>
          </a:p>
        </p:txBody>
      </p:sp>
    </p:spTree>
    <p:extLst>
      <p:ext uri="{BB962C8B-B14F-4D97-AF65-F5344CB8AC3E}">
        <p14:creationId xmlns:p14="http://schemas.microsoft.com/office/powerpoint/2010/main" val="34622490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FB24A-565E-4ECF-894C-1B673D3EB86E}"/>
              </a:ext>
            </a:extLst>
          </p:cNvPr>
          <p:cNvSpPr>
            <a:spLocks noGrp="1"/>
          </p:cNvSpPr>
          <p:nvPr>
            <p:ph type="title"/>
          </p:nvPr>
        </p:nvSpPr>
        <p:spPr/>
        <p:txBody>
          <a:bodyPr/>
          <a:lstStyle/>
          <a:p>
            <a:r>
              <a:rPr lang="en-US" dirty="0"/>
              <a:t>Academic Assessment Areas</a:t>
            </a:r>
          </a:p>
        </p:txBody>
      </p:sp>
      <p:sp>
        <p:nvSpPr>
          <p:cNvPr id="3" name="Content Placeholder 2">
            <a:extLst>
              <a:ext uri="{FF2B5EF4-FFF2-40B4-BE49-F238E27FC236}">
                <a16:creationId xmlns:a16="http://schemas.microsoft.com/office/drawing/2014/main" id="{4D47A030-25B1-41F1-A35A-A889F3AE5AB9}"/>
              </a:ext>
            </a:extLst>
          </p:cNvPr>
          <p:cNvSpPr>
            <a:spLocks noGrp="1"/>
          </p:cNvSpPr>
          <p:nvPr>
            <p:ph idx="1"/>
          </p:nvPr>
        </p:nvSpPr>
        <p:spPr>
          <a:xfrm>
            <a:off x="530942" y="1498387"/>
            <a:ext cx="11897032" cy="5359613"/>
          </a:xfrm>
        </p:spPr>
        <p:txBody>
          <a:bodyPr>
            <a:normAutofit fontScale="40000" lnSpcReduction="20000"/>
          </a:bodyPr>
          <a:lstStyle/>
          <a:p>
            <a:r>
              <a:rPr lang="en-US" sz="5300" dirty="0"/>
              <a:t>Phonological Awareness – an individual’s awareness of and access to the sound structure of his/her oral language</a:t>
            </a:r>
          </a:p>
          <a:p>
            <a:r>
              <a:rPr lang="en-US" sz="5300" dirty="0"/>
              <a:t>Phonological or Language-Based Memory – ability to recall sounds, syllables, words</a:t>
            </a:r>
          </a:p>
          <a:p>
            <a:r>
              <a:rPr lang="en-US" sz="5300" dirty="0"/>
              <a:t>Rapid Automatic Naming – speed of naming objects, colors, digits, or letters</a:t>
            </a:r>
          </a:p>
          <a:p>
            <a:r>
              <a:rPr lang="en-US" sz="5300" dirty="0"/>
              <a:t>Receptive Vocabulary – understanding of words heard</a:t>
            </a:r>
          </a:p>
          <a:p>
            <a:r>
              <a:rPr lang="en-US" sz="5300" dirty="0"/>
              <a:t>Phonics Skills – understanding of the symbol (letter) to the sound(s) relationship, either individually or in combination with other letters</a:t>
            </a:r>
          </a:p>
          <a:p>
            <a:r>
              <a:rPr lang="en-US" sz="5300" dirty="0"/>
              <a:t>Decoding –ability to use symbol-sound associations to identify (read – pronounce) words</a:t>
            </a:r>
          </a:p>
          <a:p>
            <a:r>
              <a:rPr lang="en-US" sz="5300" dirty="0"/>
              <a:t>Oral Reading Fluency – ability to read accurately, at a story-telling pace – to facilitate / support comprehension</a:t>
            </a:r>
          </a:p>
          <a:p>
            <a:pPr lvl="1"/>
            <a:r>
              <a:rPr lang="en-US" sz="5300" dirty="0"/>
              <a:t>Sentences and Paragraphs</a:t>
            </a:r>
          </a:p>
          <a:p>
            <a:r>
              <a:rPr lang="en-US" sz="5300" dirty="0"/>
              <a:t>Spelling</a:t>
            </a:r>
          </a:p>
          <a:p>
            <a:r>
              <a:rPr lang="en-US" sz="5300" dirty="0"/>
              <a:t>Writing</a:t>
            </a:r>
          </a:p>
          <a:p>
            <a:pPr lvl="1"/>
            <a:r>
              <a:rPr lang="en-US" sz="5300" dirty="0"/>
              <a:t>Sentence Level and Paragraph Level</a:t>
            </a:r>
          </a:p>
          <a:p>
            <a:endParaRPr lang="en-US" dirty="0"/>
          </a:p>
        </p:txBody>
      </p:sp>
    </p:spTree>
    <p:extLst>
      <p:ext uri="{BB962C8B-B14F-4D97-AF65-F5344CB8AC3E}">
        <p14:creationId xmlns:p14="http://schemas.microsoft.com/office/powerpoint/2010/main" val="160410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C42A3-9A78-481A-BC53-BABF0941AEAE}"/>
              </a:ext>
            </a:extLst>
          </p:cNvPr>
          <p:cNvSpPr>
            <a:spLocks noGrp="1"/>
          </p:cNvSpPr>
          <p:nvPr>
            <p:ph type="title"/>
          </p:nvPr>
        </p:nvSpPr>
        <p:spPr/>
        <p:txBody>
          <a:bodyPr/>
          <a:lstStyle/>
          <a:p>
            <a:r>
              <a:rPr lang="en-US" dirty="0"/>
              <a:t>Contact</a:t>
            </a:r>
          </a:p>
        </p:txBody>
      </p:sp>
      <p:sp>
        <p:nvSpPr>
          <p:cNvPr id="3" name="Content Placeholder 2">
            <a:extLst>
              <a:ext uri="{FF2B5EF4-FFF2-40B4-BE49-F238E27FC236}">
                <a16:creationId xmlns:a16="http://schemas.microsoft.com/office/drawing/2014/main" id="{E687DC3B-9504-4841-9C31-9C3D4ECA84D4}"/>
              </a:ext>
            </a:extLst>
          </p:cNvPr>
          <p:cNvSpPr>
            <a:spLocks noGrp="1"/>
          </p:cNvSpPr>
          <p:nvPr>
            <p:ph idx="1"/>
          </p:nvPr>
        </p:nvSpPr>
        <p:spPr>
          <a:xfrm>
            <a:off x="838200" y="2339045"/>
            <a:ext cx="10515600" cy="4351338"/>
          </a:xfrm>
        </p:spPr>
        <p:txBody>
          <a:bodyPr/>
          <a:lstStyle/>
          <a:p>
            <a:pPr marL="0" indent="0" algn="ctr">
              <a:spcBef>
                <a:spcPts val="0"/>
              </a:spcBef>
              <a:buNone/>
            </a:pPr>
            <a:r>
              <a:rPr lang="en-US" sz="4400" dirty="0"/>
              <a:t>Disabilities Rights Florida</a:t>
            </a:r>
          </a:p>
          <a:p>
            <a:pPr marL="0" indent="0" algn="ctr">
              <a:spcBef>
                <a:spcPts val="0"/>
              </a:spcBef>
              <a:buNone/>
            </a:pPr>
            <a:r>
              <a:rPr lang="en-US" sz="4400" dirty="0"/>
              <a:t>800-342-0823</a:t>
            </a:r>
          </a:p>
          <a:p>
            <a:pPr marL="0" indent="0" algn="ctr">
              <a:spcBef>
                <a:spcPts val="0"/>
              </a:spcBef>
              <a:buNone/>
            </a:pPr>
            <a:r>
              <a:rPr lang="en-US" sz="4400" dirty="0"/>
              <a:t>www.disabilityrightsflorida.org/intake</a:t>
            </a:r>
          </a:p>
          <a:p>
            <a:endParaRPr lang="en-US" dirty="0"/>
          </a:p>
        </p:txBody>
      </p:sp>
    </p:spTree>
    <p:extLst>
      <p:ext uri="{BB962C8B-B14F-4D97-AF65-F5344CB8AC3E}">
        <p14:creationId xmlns:p14="http://schemas.microsoft.com/office/powerpoint/2010/main" val="3070985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511C0-F97E-422F-B60D-62412734DC69}"/>
              </a:ext>
            </a:extLst>
          </p:cNvPr>
          <p:cNvSpPr>
            <a:spLocks noGrp="1"/>
          </p:cNvSpPr>
          <p:nvPr>
            <p:ph type="ctrTitle"/>
          </p:nvPr>
        </p:nvSpPr>
        <p:spPr>
          <a:xfrm>
            <a:off x="669824" y="3274187"/>
            <a:ext cx="8456246" cy="1872639"/>
          </a:xfrm>
        </p:spPr>
        <p:txBody>
          <a:bodyPr/>
          <a:lstStyle/>
          <a:p>
            <a:r>
              <a:rPr lang="en-US" dirty="0"/>
              <a:t>Disability Rights Florida</a:t>
            </a:r>
          </a:p>
        </p:txBody>
      </p:sp>
    </p:spTree>
    <p:extLst>
      <p:ext uri="{BB962C8B-B14F-4D97-AF65-F5344CB8AC3E}">
        <p14:creationId xmlns:p14="http://schemas.microsoft.com/office/powerpoint/2010/main" val="1130514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7A424-AA45-46B9-A31A-B4D884562F01}"/>
              </a:ext>
            </a:extLst>
          </p:cNvPr>
          <p:cNvSpPr>
            <a:spLocks noGrp="1"/>
          </p:cNvSpPr>
          <p:nvPr>
            <p:ph type="title"/>
          </p:nvPr>
        </p:nvSpPr>
        <p:spPr/>
        <p:txBody>
          <a:bodyPr/>
          <a:lstStyle/>
          <a:p>
            <a:r>
              <a:rPr lang="en-US" dirty="0"/>
              <a:t>Disability Rights Florida </a:t>
            </a:r>
          </a:p>
        </p:txBody>
      </p:sp>
      <p:sp>
        <p:nvSpPr>
          <p:cNvPr id="3" name="Content Placeholder 2">
            <a:extLst>
              <a:ext uri="{FF2B5EF4-FFF2-40B4-BE49-F238E27FC236}">
                <a16:creationId xmlns:a16="http://schemas.microsoft.com/office/drawing/2014/main" id="{47F74172-9A9D-4357-960B-692AF11C54BD}"/>
              </a:ext>
            </a:extLst>
          </p:cNvPr>
          <p:cNvSpPr>
            <a:spLocks noGrp="1"/>
          </p:cNvSpPr>
          <p:nvPr>
            <p:ph idx="1"/>
          </p:nvPr>
        </p:nvSpPr>
        <p:spPr/>
        <p:txBody>
          <a:bodyPr/>
          <a:lstStyle/>
          <a:p>
            <a:r>
              <a:rPr lang="en-US" dirty="0"/>
              <a:t>Funding, responsibility, and authority under nine federal programs to protect and advocate for the rights of Floridians with disabilities. </a:t>
            </a:r>
          </a:p>
          <a:p>
            <a:r>
              <a:rPr lang="en-US" dirty="0"/>
              <a:t>A not-for-profit corporation since 1987. </a:t>
            </a:r>
          </a:p>
          <a:p>
            <a:r>
              <a:rPr lang="en-US" dirty="0"/>
              <a:t>Offices in Tallahassee, Gainesville, Tampa, and Hollywood </a:t>
            </a:r>
          </a:p>
          <a:p>
            <a:r>
              <a:rPr lang="en-US" dirty="0"/>
              <a:t>Satellite offices in several other communities </a:t>
            </a:r>
          </a:p>
        </p:txBody>
      </p:sp>
      <p:sp>
        <p:nvSpPr>
          <p:cNvPr id="4" name="Slide Number Placeholder 3">
            <a:extLst>
              <a:ext uri="{FF2B5EF4-FFF2-40B4-BE49-F238E27FC236}">
                <a16:creationId xmlns:a16="http://schemas.microsoft.com/office/drawing/2014/main" id="{C21778CF-FC22-4E97-AF5C-95F23B30788D}"/>
              </a:ext>
            </a:extLst>
          </p:cNvPr>
          <p:cNvSpPr>
            <a:spLocks noGrp="1"/>
          </p:cNvSpPr>
          <p:nvPr>
            <p:ph type="sldNum" sz="quarter" idx="12"/>
          </p:nvPr>
        </p:nvSpPr>
        <p:spPr/>
        <p:txBody>
          <a:bodyPr/>
          <a:lstStyle/>
          <a:p>
            <a:fld id="{87CA4C66-3711-4773-84B4-4123B0153937}" type="slidenum">
              <a:rPr lang="en-US" smtClean="0"/>
              <a:t>4</a:t>
            </a:fld>
            <a:endParaRPr lang="en-US"/>
          </a:p>
        </p:txBody>
      </p:sp>
    </p:spTree>
    <p:extLst>
      <p:ext uri="{BB962C8B-B14F-4D97-AF65-F5344CB8AC3E}">
        <p14:creationId xmlns:p14="http://schemas.microsoft.com/office/powerpoint/2010/main" val="2728171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53F68-E09F-4D11-B289-F3B7390AFE5F}"/>
              </a:ext>
            </a:extLst>
          </p:cNvPr>
          <p:cNvSpPr>
            <a:spLocks noGrp="1"/>
          </p:cNvSpPr>
          <p:nvPr>
            <p:ph type="title"/>
          </p:nvPr>
        </p:nvSpPr>
        <p:spPr/>
        <p:txBody>
          <a:bodyPr/>
          <a:lstStyle/>
          <a:p>
            <a:r>
              <a:rPr lang="en-US" dirty="0"/>
              <a:t>Our Mission </a:t>
            </a:r>
          </a:p>
        </p:txBody>
      </p:sp>
      <p:sp>
        <p:nvSpPr>
          <p:cNvPr id="3" name="Content Placeholder 2">
            <a:extLst>
              <a:ext uri="{FF2B5EF4-FFF2-40B4-BE49-F238E27FC236}">
                <a16:creationId xmlns:a16="http://schemas.microsoft.com/office/drawing/2014/main" id="{95697805-18E1-4DCB-8C6C-9A5F82BD68E2}"/>
              </a:ext>
            </a:extLst>
          </p:cNvPr>
          <p:cNvSpPr>
            <a:spLocks noGrp="1"/>
          </p:cNvSpPr>
          <p:nvPr>
            <p:ph idx="1"/>
          </p:nvPr>
        </p:nvSpPr>
        <p:spPr/>
        <p:txBody>
          <a:bodyPr/>
          <a:lstStyle/>
          <a:p>
            <a:r>
              <a:rPr lang="en-US" sz="2800" dirty="0"/>
              <a:t>To advance the quality of life, dignity, equality, self-determination, and freedom of choice of persons with disabilities through collaboration, education, advocacy, as well as legal and legislative strategies. </a:t>
            </a:r>
          </a:p>
        </p:txBody>
      </p:sp>
      <p:sp>
        <p:nvSpPr>
          <p:cNvPr id="4" name="Slide Number Placeholder 3">
            <a:extLst>
              <a:ext uri="{FF2B5EF4-FFF2-40B4-BE49-F238E27FC236}">
                <a16:creationId xmlns:a16="http://schemas.microsoft.com/office/drawing/2014/main" id="{594AF1B4-8147-43A7-A149-C112BAB35797}"/>
              </a:ext>
            </a:extLst>
          </p:cNvPr>
          <p:cNvSpPr>
            <a:spLocks noGrp="1"/>
          </p:cNvSpPr>
          <p:nvPr>
            <p:ph type="sldNum" sz="quarter" idx="12"/>
          </p:nvPr>
        </p:nvSpPr>
        <p:spPr/>
        <p:txBody>
          <a:bodyPr/>
          <a:lstStyle/>
          <a:p>
            <a:fld id="{87CA4C66-3711-4773-84B4-4123B0153937}" type="slidenum">
              <a:rPr lang="en-US" smtClean="0"/>
              <a:t>5</a:t>
            </a:fld>
            <a:endParaRPr lang="en-US"/>
          </a:p>
        </p:txBody>
      </p:sp>
    </p:spTree>
    <p:extLst>
      <p:ext uri="{BB962C8B-B14F-4D97-AF65-F5344CB8AC3E}">
        <p14:creationId xmlns:p14="http://schemas.microsoft.com/office/powerpoint/2010/main" val="2197086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1B5EC-04D9-475F-B0E8-0240792DE5CD}"/>
              </a:ext>
            </a:extLst>
          </p:cNvPr>
          <p:cNvSpPr>
            <a:spLocks noGrp="1"/>
          </p:cNvSpPr>
          <p:nvPr>
            <p:ph type="title"/>
          </p:nvPr>
        </p:nvSpPr>
        <p:spPr/>
        <p:txBody>
          <a:bodyPr/>
          <a:lstStyle/>
          <a:p>
            <a:r>
              <a:rPr lang="en-US" dirty="0"/>
              <a:t>A Sobering Reality</a:t>
            </a:r>
          </a:p>
        </p:txBody>
      </p:sp>
      <p:sp>
        <p:nvSpPr>
          <p:cNvPr id="3" name="Content Placeholder 2">
            <a:extLst>
              <a:ext uri="{FF2B5EF4-FFF2-40B4-BE49-F238E27FC236}">
                <a16:creationId xmlns:a16="http://schemas.microsoft.com/office/drawing/2014/main" id="{51734397-EA15-4703-A722-701FADDFE854}"/>
              </a:ext>
            </a:extLst>
          </p:cNvPr>
          <p:cNvSpPr>
            <a:spLocks noGrp="1"/>
          </p:cNvSpPr>
          <p:nvPr>
            <p:ph idx="1"/>
          </p:nvPr>
        </p:nvSpPr>
        <p:spPr>
          <a:xfrm>
            <a:off x="838200" y="1645870"/>
            <a:ext cx="10515600" cy="4983529"/>
          </a:xfrm>
        </p:spPr>
        <p:txBody>
          <a:bodyPr/>
          <a:lstStyle/>
          <a:p>
            <a:r>
              <a:rPr lang="en-US" sz="2200" b="0" i="0" dirty="0">
                <a:effectLst/>
              </a:rPr>
              <a:t>On average, only 36% of Florida’s 12th grade students are graduating as proficient readers. </a:t>
            </a:r>
            <a:r>
              <a:rPr lang="en-US" sz="2200" dirty="0"/>
              <a:t>The national average is 37%.</a:t>
            </a:r>
          </a:p>
          <a:p>
            <a:r>
              <a:rPr lang="en-US" sz="2200" dirty="0"/>
              <a:t>By third grade, all subject matters require proficient reading comprehension skills.</a:t>
            </a:r>
          </a:p>
          <a:p>
            <a:r>
              <a:rPr lang="en-US" sz="2200" dirty="0"/>
              <a:t>Since 1992, the National Assessment of Educational Progress (NAEP) has monitored the nation's proficiency in the domains of early literacy and math.</a:t>
            </a:r>
          </a:p>
          <a:p>
            <a:r>
              <a:rPr lang="en-US" sz="2200" dirty="0"/>
              <a:t>NAEP found that 83% of students from low-income families (6.6 million children) do not meet NAEP’s proficient reading level by the end of the third grade</a:t>
            </a:r>
          </a:p>
          <a:p>
            <a:r>
              <a:rPr lang="en-US" sz="2200" dirty="0"/>
              <a:t>71% of students with disabilities score below basic reading proficiency by the end of third grade.</a:t>
            </a:r>
          </a:p>
          <a:p>
            <a:pPr lvl="1"/>
            <a:r>
              <a:rPr lang="en-US" dirty="0"/>
              <a:t>The scores are broken into 4 categories from lowest to highest:  below basic, basic, proficient, and advanced.</a:t>
            </a:r>
          </a:p>
          <a:p>
            <a:endParaRPr lang="en-US" sz="2000" dirty="0">
              <a:solidFill>
                <a:srgbClr val="000000"/>
              </a:solidFill>
            </a:endParaRPr>
          </a:p>
          <a:p>
            <a:endParaRPr lang="en-US" sz="2000" dirty="0"/>
          </a:p>
        </p:txBody>
      </p:sp>
    </p:spTree>
    <p:extLst>
      <p:ext uri="{BB962C8B-B14F-4D97-AF65-F5344CB8AC3E}">
        <p14:creationId xmlns:p14="http://schemas.microsoft.com/office/powerpoint/2010/main" val="2841479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896D6-0830-4A8F-8926-0552587E8005}"/>
              </a:ext>
            </a:extLst>
          </p:cNvPr>
          <p:cNvSpPr>
            <a:spLocks noGrp="1"/>
          </p:cNvSpPr>
          <p:nvPr>
            <p:ph type="title"/>
          </p:nvPr>
        </p:nvSpPr>
        <p:spPr/>
        <p:txBody>
          <a:bodyPr/>
          <a:lstStyle/>
          <a:p>
            <a:r>
              <a:rPr lang="en-US" dirty="0"/>
              <a:t>THERE IS NO EXCUSE</a:t>
            </a:r>
          </a:p>
        </p:txBody>
      </p:sp>
      <p:sp>
        <p:nvSpPr>
          <p:cNvPr id="3" name="Content Placeholder 2">
            <a:extLst>
              <a:ext uri="{FF2B5EF4-FFF2-40B4-BE49-F238E27FC236}">
                <a16:creationId xmlns:a16="http://schemas.microsoft.com/office/drawing/2014/main" id="{AD4A954E-840F-4CA3-80C8-058D416B87CE}"/>
              </a:ext>
            </a:extLst>
          </p:cNvPr>
          <p:cNvSpPr>
            <a:spLocks noGrp="1"/>
          </p:cNvSpPr>
          <p:nvPr>
            <p:ph idx="1"/>
          </p:nvPr>
        </p:nvSpPr>
        <p:spPr/>
        <p:txBody>
          <a:bodyPr/>
          <a:lstStyle/>
          <a:p>
            <a:r>
              <a:rPr lang="en-US" dirty="0"/>
              <a:t>The National Institute of Health (NIH) indicates that nearly all children have the cognitive capacity to learn to read, estimating that only 5% of young readers have significant cognitive impairments that would make acquiring reading skills extremely difficult. </a:t>
            </a:r>
          </a:p>
          <a:p>
            <a:pPr lvl="1"/>
            <a:r>
              <a:rPr lang="en-US" sz="2400" dirty="0"/>
              <a:t>Do not confuse significant cognitive impairments with intellectual functioning.  There are individuals who have intellectual disabilities but are not considered to have a significant cognitive impairment.</a:t>
            </a:r>
          </a:p>
          <a:p>
            <a:pPr lvl="1"/>
            <a:r>
              <a:rPr lang="en-US" sz="2400" dirty="0"/>
              <a:t>Only 1% of special needs students in Florida have a significant cognitive impairment.</a:t>
            </a:r>
          </a:p>
        </p:txBody>
      </p:sp>
      <p:sp>
        <p:nvSpPr>
          <p:cNvPr id="4" name="TextBox 3">
            <a:extLst>
              <a:ext uri="{FF2B5EF4-FFF2-40B4-BE49-F238E27FC236}">
                <a16:creationId xmlns:a16="http://schemas.microsoft.com/office/drawing/2014/main" id="{C0C6891D-7861-DDDE-1C1D-DD7287870010}"/>
              </a:ext>
            </a:extLst>
          </p:cNvPr>
          <p:cNvSpPr txBox="1"/>
          <p:nvPr/>
        </p:nvSpPr>
        <p:spPr>
          <a:xfrm>
            <a:off x="191729" y="6164826"/>
            <a:ext cx="11808542" cy="923330"/>
          </a:xfrm>
          <a:prstGeom prst="rect">
            <a:avLst/>
          </a:prstGeom>
          <a:noFill/>
        </p:spPr>
        <p:txBody>
          <a:bodyPr wrap="square" rtlCol="0">
            <a:spAutoFit/>
          </a:bodyPr>
          <a:lstStyle/>
          <a:p>
            <a:r>
              <a:rPr lang="en-US" sz="1800" dirty="0"/>
              <a:t>Gong &amp; Marion (2006). Dealing with Flexibility in Assessments for Students with Significant Cognitive Disabilities. National Center for the Improvement of Educational Assessment, Inc</a:t>
            </a:r>
          </a:p>
          <a:p>
            <a:endParaRPr lang="en-US" dirty="0"/>
          </a:p>
        </p:txBody>
      </p:sp>
    </p:spTree>
    <p:extLst>
      <p:ext uri="{BB962C8B-B14F-4D97-AF65-F5344CB8AC3E}">
        <p14:creationId xmlns:p14="http://schemas.microsoft.com/office/powerpoint/2010/main" val="1388287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79B33-90ED-4913-92F0-77712DE4FD5F}"/>
              </a:ext>
            </a:extLst>
          </p:cNvPr>
          <p:cNvSpPr>
            <a:spLocks noGrp="1"/>
          </p:cNvSpPr>
          <p:nvPr>
            <p:ph type="title"/>
          </p:nvPr>
        </p:nvSpPr>
        <p:spPr/>
        <p:txBody>
          <a:bodyPr>
            <a:normAutofit fontScale="90000"/>
          </a:bodyPr>
          <a:lstStyle/>
          <a:p>
            <a:r>
              <a:rPr lang="en-US" dirty="0"/>
              <a:t>Reading is Science</a:t>
            </a:r>
          </a:p>
        </p:txBody>
      </p:sp>
      <p:sp>
        <p:nvSpPr>
          <p:cNvPr id="3" name="Content Placeholder 2">
            <a:extLst>
              <a:ext uri="{FF2B5EF4-FFF2-40B4-BE49-F238E27FC236}">
                <a16:creationId xmlns:a16="http://schemas.microsoft.com/office/drawing/2014/main" id="{81EFCFEC-6E02-446D-8D3B-3824C66E3E5D}"/>
              </a:ext>
            </a:extLst>
          </p:cNvPr>
          <p:cNvSpPr>
            <a:spLocks noGrp="1"/>
          </p:cNvSpPr>
          <p:nvPr>
            <p:ph idx="1"/>
          </p:nvPr>
        </p:nvSpPr>
        <p:spPr>
          <a:xfrm>
            <a:off x="838200" y="1555261"/>
            <a:ext cx="10515600" cy="4674089"/>
          </a:xfrm>
        </p:spPr>
        <p:txBody>
          <a:bodyPr/>
          <a:lstStyle/>
          <a:p>
            <a:r>
              <a:rPr lang="en-US" dirty="0"/>
              <a:t>The International Literacy Association refers to the Science of Reading as the specific set of research insights on how reading develops, why students struggle, and which interventions are successful.</a:t>
            </a:r>
          </a:p>
          <a:p>
            <a:r>
              <a:rPr lang="en-US" dirty="0"/>
              <a:t>What makes a reader proficient?</a:t>
            </a:r>
          </a:p>
          <a:p>
            <a:pPr lvl="1"/>
            <a:r>
              <a:rPr lang="en-US" dirty="0"/>
              <a:t>First, one must understand the cognitive developmental processes involved in learning to read.</a:t>
            </a:r>
          </a:p>
          <a:p>
            <a:pPr lvl="1"/>
            <a:r>
              <a:rPr lang="en-US" dirty="0"/>
              <a:t>Second, identify how pitfalls in current educational approaches may relate to why learners are failing.</a:t>
            </a:r>
          </a:p>
          <a:p>
            <a:endParaRPr lang="en-US" dirty="0"/>
          </a:p>
        </p:txBody>
      </p:sp>
    </p:spTree>
    <p:extLst>
      <p:ext uri="{BB962C8B-B14F-4D97-AF65-F5344CB8AC3E}">
        <p14:creationId xmlns:p14="http://schemas.microsoft.com/office/powerpoint/2010/main" val="1175274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25ED7-A4AD-476A-83E5-DA86D770B0A5}"/>
              </a:ext>
            </a:extLst>
          </p:cNvPr>
          <p:cNvSpPr>
            <a:spLocks noGrp="1"/>
          </p:cNvSpPr>
          <p:nvPr>
            <p:ph type="title"/>
          </p:nvPr>
        </p:nvSpPr>
        <p:spPr>
          <a:xfrm>
            <a:off x="675967" y="202892"/>
            <a:ext cx="10515600" cy="908783"/>
          </a:xfrm>
        </p:spPr>
        <p:txBody>
          <a:bodyPr>
            <a:normAutofit fontScale="90000"/>
          </a:bodyPr>
          <a:lstStyle/>
          <a:p>
            <a:r>
              <a:rPr lang="en-US" dirty="0"/>
              <a:t>Cognitive Developmental Processes Involved in Learning to Read</a:t>
            </a:r>
          </a:p>
        </p:txBody>
      </p:sp>
      <p:sp>
        <p:nvSpPr>
          <p:cNvPr id="3" name="Content Placeholder 2">
            <a:extLst>
              <a:ext uri="{FF2B5EF4-FFF2-40B4-BE49-F238E27FC236}">
                <a16:creationId xmlns:a16="http://schemas.microsoft.com/office/drawing/2014/main" id="{2A0E64E1-6B2B-45D9-9D73-DABFDEEADB7E}"/>
              </a:ext>
            </a:extLst>
          </p:cNvPr>
          <p:cNvSpPr>
            <a:spLocks noGrp="1"/>
          </p:cNvSpPr>
          <p:nvPr>
            <p:ph idx="1"/>
          </p:nvPr>
        </p:nvSpPr>
        <p:spPr/>
        <p:txBody>
          <a:bodyPr/>
          <a:lstStyle/>
          <a:p>
            <a:r>
              <a:rPr lang="en-US" dirty="0"/>
              <a:t>It may surprise you, but the human brain is not genetically wired to read or write.  </a:t>
            </a:r>
          </a:p>
          <a:p>
            <a:r>
              <a:rPr lang="en-US" dirty="0"/>
              <a:t>Learning how to read requires the creation of a new “interface between your vision system in your brain and your spoken language system.”</a:t>
            </a:r>
          </a:p>
          <a:p>
            <a:r>
              <a:rPr lang="en-US" dirty="0"/>
              <a:t>Our brains must learn to speak.  Then, recognize, learn, and understand the complex symbol and letter system of our language.</a:t>
            </a:r>
          </a:p>
          <a:p>
            <a:r>
              <a:rPr lang="en-US" dirty="0"/>
              <a:t>When we learn to read, we are rewiring and building new connections between different parts of the brain.</a:t>
            </a:r>
          </a:p>
        </p:txBody>
      </p:sp>
      <p:sp>
        <p:nvSpPr>
          <p:cNvPr id="5" name="TextBox 4">
            <a:extLst>
              <a:ext uri="{FF2B5EF4-FFF2-40B4-BE49-F238E27FC236}">
                <a16:creationId xmlns:a16="http://schemas.microsoft.com/office/drawing/2014/main" id="{6B3100E7-E72F-9DC1-B2C9-775B81916318}"/>
              </a:ext>
            </a:extLst>
          </p:cNvPr>
          <p:cNvSpPr txBox="1"/>
          <p:nvPr/>
        </p:nvSpPr>
        <p:spPr>
          <a:xfrm>
            <a:off x="292510" y="6343488"/>
            <a:ext cx="6098458" cy="400110"/>
          </a:xfrm>
          <a:prstGeom prst="rect">
            <a:avLst/>
          </a:prstGeom>
          <a:noFill/>
        </p:spPr>
        <p:txBody>
          <a:bodyPr wrap="square">
            <a:spAutoFit/>
          </a:bodyPr>
          <a:lstStyle/>
          <a:p>
            <a:pPr lvl="1"/>
            <a:r>
              <a:rPr lang="en-US" sz="2000" dirty="0"/>
              <a:t>Stanislas </a:t>
            </a:r>
            <a:r>
              <a:rPr lang="en-US" sz="2000" dirty="0" err="1"/>
              <a:t>Dehaene</a:t>
            </a:r>
            <a:r>
              <a:rPr lang="en-US" sz="2000" dirty="0"/>
              <a:t>, Reading and the Brain (2009).</a:t>
            </a:r>
          </a:p>
        </p:txBody>
      </p:sp>
    </p:spTree>
    <p:extLst>
      <p:ext uri="{BB962C8B-B14F-4D97-AF65-F5344CB8AC3E}">
        <p14:creationId xmlns:p14="http://schemas.microsoft.com/office/powerpoint/2010/main" val="4264724230"/>
      </p:ext>
    </p:extLst>
  </p:cSld>
  <p:clrMapOvr>
    <a:masterClrMapping/>
  </p:clrMapOvr>
</p:sld>
</file>

<file path=ppt/theme/theme1.xml><?xml version="1.0" encoding="utf-8"?>
<a:theme xmlns:a="http://schemas.openxmlformats.org/drawingml/2006/main" name="DRF_2019_Light">
  <a:themeElements>
    <a:clrScheme name="DRF Colors">
      <a:dk1>
        <a:srgbClr val="000000"/>
      </a:dk1>
      <a:lt1>
        <a:srgbClr val="FFFFFF"/>
      </a:lt1>
      <a:dk2>
        <a:srgbClr val="272360"/>
      </a:dk2>
      <a:lt2>
        <a:srgbClr val="E7E6E6"/>
      </a:lt2>
      <a:accent1>
        <a:srgbClr val="272360"/>
      </a:accent1>
      <a:accent2>
        <a:srgbClr val="6F1B12"/>
      </a:accent2>
      <a:accent3>
        <a:srgbClr val="A33524"/>
      </a:accent3>
      <a:accent4>
        <a:srgbClr val="D2732C"/>
      </a:accent4>
      <a:accent5>
        <a:srgbClr val="EEA636"/>
      </a:accent5>
      <a:accent6>
        <a:srgbClr val="ECCA3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F_2019_Light" id="{A0BC29D7-A828-4536-9B26-BA061EFE55BE}" vid="{9FE6F894-67B5-4232-8AF3-06138AA7791E}"/>
    </a:ext>
  </a:extLst>
</a:theme>
</file>

<file path=docProps/app.xml><?xml version="1.0" encoding="utf-8"?>
<Properties xmlns="http://schemas.openxmlformats.org/officeDocument/2006/extended-properties" xmlns:vt="http://schemas.openxmlformats.org/officeDocument/2006/docPropsVTypes">
  <Template>DRF_2019_Light_Theme</Template>
  <TotalTime>874</TotalTime>
  <Words>2466</Words>
  <Application>Microsoft Office PowerPoint</Application>
  <PresentationFormat>Widescreen</PresentationFormat>
  <Paragraphs>151</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Courier New</vt:lpstr>
      <vt:lpstr>Tahoma</vt:lpstr>
      <vt:lpstr>Wingdings</vt:lpstr>
      <vt:lpstr>DRF_2019_Light</vt:lpstr>
      <vt:lpstr>IS THERE A RIGHT WAY TO TEACH READING?</vt:lpstr>
      <vt:lpstr>About Your Presenter</vt:lpstr>
      <vt:lpstr>Disability Rights Florida</vt:lpstr>
      <vt:lpstr>Disability Rights Florida </vt:lpstr>
      <vt:lpstr>Our Mission </vt:lpstr>
      <vt:lpstr>A Sobering Reality</vt:lpstr>
      <vt:lpstr>THERE IS NO EXCUSE</vt:lpstr>
      <vt:lpstr>Reading is Science</vt:lpstr>
      <vt:lpstr>Cognitive Developmental Processes Involved in Learning to Read</vt:lpstr>
      <vt:lpstr>Skilled Reading</vt:lpstr>
      <vt:lpstr>The Many Strands That Are Woven Into Skilled Reading</vt:lpstr>
      <vt:lpstr>Word Recognition Strand</vt:lpstr>
      <vt:lpstr>Language Comprehension Strand</vt:lpstr>
      <vt:lpstr>Reading Comprehension Strand</vt:lpstr>
      <vt:lpstr>Impediments to Skilled Reading</vt:lpstr>
      <vt:lpstr>Curriculum and Instruction</vt:lpstr>
      <vt:lpstr>PEER-REVIEWED RESEARCH</vt:lpstr>
      <vt:lpstr>“To the extent practicable”</vt:lpstr>
      <vt:lpstr>Where Can you Find Peer-Reviewed Research?</vt:lpstr>
      <vt:lpstr>Three Types of Reading Disabilities</vt:lpstr>
      <vt:lpstr>What Works </vt:lpstr>
      <vt:lpstr>Evaluations</vt:lpstr>
      <vt:lpstr>Co-occurring Issues: SLP</vt:lpstr>
      <vt:lpstr>Co-occurring Issues: OT (1 of 2)</vt:lpstr>
      <vt:lpstr>Co-occurring Issues: OT (2 of 2)</vt:lpstr>
      <vt:lpstr>Academic Assessment Areas</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West</dc:creator>
  <cp:lastModifiedBy>Keith Casebonne</cp:lastModifiedBy>
  <cp:revision>39</cp:revision>
  <dcterms:created xsi:type="dcterms:W3CDTF">2021-03-16T09:33:36Z</dcterms:created>
  <dcterms:modified xsi:type="dcterms:W3CDTF">2023-05-31T15:06:49Z</dcterms:modified>
</cp:coreProperties>
</file>